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54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3E3D4B-ED8E-430B-8176-86E31D0C05B4}" type="datetimeFigureOut">
              <a:rPr lang="en-US" smtClean="0"/>
              <a:t>03/13/2011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DE911-7087-434C-80D9-C4FC866982B8}" type="slidenum">
              <a:rPr lang="en-US" smtClean="0"/>
              <a:t>‹#›</a:t>
            </a:fld>
            <a:endParaRPr lang="en-US"/>
          </a:p>
        </p:txBody>
      </p:sp>
    </p:spTree>
    <p:extLst>
      <p:ext uri="{BB962C8B-B14F-4D97-AF65-F5344CB8AC3E}">
        <p14:creationId xmlns:p14="http://schemas.microsoft.com/office/powerpoint/2010/main" val="3357834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3E3D4B-ED8E-430B-8176-86E31D0C05B4}" type="datetimeFigureOut">
              <a:rPr lang="en-US" smtClean="0"/>
              <a:t>03/13/2011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DE911-7087-434C-80D9-C4FC866982B8}" type="slidenum">
              <a:rPr lang="en-US" smtClean="0"/>
              <a:t>‹#›</a:t>
            </a:fld>
            <a:endParaRPr lang="en-US"/>
          </a:p>
        </p:txBody>
      </p:sp>
    </p:spTree>
    <p:extLst>
      <p:ext uri="{BB962C8B-B14F-4D97-AF65-F5344CB8AC3E}">
        <p14:creationId xmlns:p14="http://schemas.microsoft.com/office/powerpoint/2010/main" val="134865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3E3D4B-ED8E-430B-8176-86E31D0C05B4}" type="datetimeFigureOut">
              <a:rPr lang="en-US" smtClean="0"/>
              <a:t>03/13/2011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DE911-7087-434C-80D9-C4FC866982B8}" type="slidenum">
              <a:rPr lang="en-US" smtClean="0"/>
              <a:t>‹#›</a:t>
            </a:fld>
            <a:endParaRPr lang="en-US"/>
          </a:p>
        </p:txBody>
      </p:sp>
    </p:spTree>
    <p:extLst>
      <p:ext uri="{BB962C8B-B14F-4D97-AF65-F5344CB8AC3E}">
        <p14:creationId xmlns:p14="http://schemas.microsoft.com/office/powerpoint/2010/main" val="241865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3E3D4B-ED8E-430B-8176-86E31D0C05B4}" type="datetimeFigureOut">
              <a:rPr lang="en-US" smtClean="0"/>
              <a:t>03/13/2011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DE911-7087-434C-80D9-C4FC866982B8}" type="slidenum">
              <a:rPr lang="en-US" smtClean="0"/>
              <a:t>‹#›</a:t>
            </a:fld>
            <a:endParaRPr lang="en-US"/>
          </a:p>
        </p:txBody>
      </p:sp>
    </p:spTree>
    <p:extLst>
      <p:ext uri="{BB962C8B-B14F-4D97-AF65-F5344CB8AC3E}">
        <p14:creationId xmlns:p14="http://schemas.microsoft.com/office/powerpoint/2010/main" val="308899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3E3D4B-ED8E-430B-8176-86E31D0C05B4}" type="datetimeFigureOut">
              <a:rPr lang="en-US" smtClean="0"/>
              <a:t>03/13/2011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DE911-7087-434C-80D9-C4FC866982B8}" type="slidenum">
              <a:rPr lang="en-US" smtClean="0"/>
              <a:t>‹#›</a:t>
            </a:fld>
            <a:endParaRPr lang="en-US"/>
          </a:p>
        </p:txBody>
      </p:sp>
    </p:spTree>
    <p:extLst>
      <p:ext uri="{BB962C8B-B14F-4D97-AF65-F5344CB8AC3E}">
        <p14:creationId xmlns:p14="http://schemas.microsoft.com/office/powerpoint/2010/main" val="3748088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3E3D4B-ED8E-430B-8176-86E31D0C05B4}" type="datetimeFigureOut">
              <a:rPr lang="en-US" smtClean="0"/>
              <a:t>03/13/2011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5DE911-7087-434C-80D9-C4FC866982B8}" type="slidenum">
              <a:rPr lang="en-US" smtClean="0"/>
              <a:t>‹#›</a:t>
            </a:fld>
            <a:endParaRPr lang="en-US"/>
          </a:p>
        </p:txBody>
      </p:sp>
    </p:spTree>
    <p:extLst>
      <p:ext uri="{BB962C8B-B14F-4D97-AF65-F5344CB8AC3E}">
        <p14:creationId xmlns:p14="http://schemas.microsoft.com/office/powerpoint/2010/main" val="1674242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3E3D4B-ED8E-430B-8176-86E31D0C05B4}" type="datetimeFigureOut">
              <a:rPr lang="en-US" smtClean="0"/>
              <a:t>03/13/2011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5DE911-7087-434C-80D9-C4FC866982B8}" type="slidenum">
              <a:rPr lang="en-US" smtClean="0"/>
              <a:t>‹#›</a:t>
            </a:fld>
            <a:endParaRPr lang="en-US"/>
          </a:p>
        </p:txBody>
      </p:sp>
    </p:spTree>
    <p:extLst>
      <p:ext uri="{BB962C8B-B14F-4D97-AF65-F5344CB8AC3E}">
        <p14:creationId xmlns:p14="http://schemas.microsoft.com/office/powerpoint/2010/main" val="396240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3E3D4B-ED8E-430B-8176-86E31D0C05B4}" type="datetimeFigureOut">
              <a:rPr lang="en-US" smtClean="0"/>
              <a:t>03/13/2011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5DE911-7087-434C-80D9-C4FC866982B8}" type="slidenum">
              <a:rPr lang="en-US" smtClean="0"/>
              <a:t>‹#›</a:t>
            </a:fld>
            <a:endParaRPr lang="en-US"/>
          </a:p>
        </p:txBody>
      </p:sp>
    </p:spTree>
    <p:extLst>
      <p:ext uri="{BB962C8B-B14F-4D97-AF65-F5344CB8AC3E}">
        <p14:creationId xmlns:p14="http://schemas.microsoft.com/office/powerpoint/2010/main" val="1302801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3E3D4B-ED8E-430B-8176-86E31D0C05B4}" type="datetimeFigureOut">
              <a:rPr lang="en-US" smtClean="0"/>
              <a:t>03/13/2011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5DE911-7087-434C-80D9-C4FC866982B8}" type="slidenum">
              <a:rPr lang="en-US" smtClean="0"/>
              <a:t>‹#›</a:t>
            </a:fld>
            <a:endParaRPr lang="en-US"/>
          </a:p>
        </p:txBody>
      </p:sp>
    </p:spTree>
    <p:extLst>
      <p:ext uri="{BB962C8B-B14F-4D97-AF65-F5344CB8AC3E}">
        <p14:creationId xmlns:p14="http://schemas.microsoft.com/office/powerpoint/2010/main" val="3238409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3E3D4B-ED8E-430B-8176-86E31D0C05B4}" type="datetimeFigureOut">
              <a:rPr lang="en-US" smtClean="0"/>
              <a:t>03/13/2011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5DE911-7087-434C-80D9-C4FC866982B8}" type="slidenum">
              <a:rPr lang="en-US" smtClean="0"/>
              <a:t>‹#›</a:t>
            </a:fld>
            <a:endParaRPr lang="en-US"/>
          </a:p>
        </p:txBody>
      </p:sp>
    </p:spTree>
    <p:extLst>
      <p:ext uri="{BB962C8B-B14F-4D97-AF65-F5344CB8AC3E}">
        <p14:creationId xmlns:p14="http://schemas.microsoft.com/office/powerpoint/2010/main" val="3787425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3E3D4B-ED8E-430B-8176-86E31D0C05B4}" type="datetimeFigureOut">
              <a:rPr lang="en-US" smtClean="0"/>
              <a:t>03/13/2011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5DE911-7087-434C-80D9-C4FC866982B8}" type="slidenum">
              <a:rPr lang="en-US" smtClean="0"/>
              <a:t>‹#›</a:t>
            </a:fld>
            <a:endParaRPr lang="en-US"/>
          </a:p>
        </p:txBody>
      </p:sp>
    </p:spTree>
    <p:extLst>
      <p:ext uri="{BB962C8B-B14F-4D97-AF65-F5344CB8AC3E}">
        <p14:creationId xmlns:p14="http://schemas.microsoft.com/office/powerpoint/2010/main" val="4093617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3E3D4B-ED8E-430B-8176-86E31D0C05B4}" type="datetimeFigureOut">
              <a:rPr lang="en-US" smtClean="0"/>
              <a:t>03/13/2011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5DE911-7087-434C-80D9-C4FC866982B8}" type="slidenum">
              <a:rPr lang="en-US" smtClean="0"/>
              <a:t>‹#›</a:t>
            </a:fld>
            <a:endParaRPr lang="en-US"/>
          </a:p>
        </p:txBody>
      </p:sp>
    </p:spTree>
    <p:extLst>
      <p:ext uri="{BB962C8B-B14F-4D97-AF65-F5344CB8AC3E}">
        <p14:creationId xmlns:p14="http://schemas.microsoft.com/office/powerpoint/2010/main" val="1764809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5410200"/>
            <a:ext cx="6400800" cy="1752600"/>
          </a:xfrm>
        </p:spPr>
        <p:txBody>
          <a:bodyPr/>
          <a:lstStyle/>
          <a:p>
            <a:r>
              <a:rPr lang="en-US" dirty="0" smtClean="0"/>
              <a:t>Math Club 3.14.2011</a:t>
            </a:r>
            <a:endParaRPr lang="en-US" dirty="0"/>
          </a:p>
        </p:txBody>
      </p:sp>
      <p:pic>
        <p:nvPicPr>
          <p:cNvPr id="1026" name="Picture 2" descr="http://www.pievscake.com/images/potd_pi-pi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199" y="457200"/>
            <a:ext cx="4606323"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773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p:txBody>
              <a:bodyPr>
                <a:normAutofit fontScale="90000"/>
              </a:bodyPr>
              <a:lstStyle/>
              <a:p>
                <a:r>
                  <a:rPr lang="en-US" b="0" dirty="0" smtClean="0"/>
                  <a:t>Theorem: </a:t>
                </a:r>
                <a14:m>
                  <m:oMath xmlns:m="http://schemas.openxmlformats.org/officeDocument/2006/math">
                    <m:f>
                      <m:fPr>
                        <m:ctrlPr>
                          <a:rPr lang="en-US" b="0" i="1" smtClean="0">
                            <a:latin typeface="Cambria Math"/>
                          </a:rPr>
                        </m:ctrlPr>
                      </m:fPr>
                      <m:num>
                        <m:r>
                          <a:rPr lang="en-US" b="0" i="1" smtClean="0">
                            <a:latin typeface="Cambria Math"/>
                          </a:rPr>
                          <m:t>2</m:t>
                        </m:r>
                      </m:num>
                      <m:den>
                        <m:r>
                          <a:rPr lang="en-US" b="0" i="1" smtClean="0">
                            <a:latin typeface="Cambria Math"/>
                          </a:rPr>
                          <m:t>𝜋</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e>
                        </m:rad>
                      </m:num>
                      <m:den>
                        <m:r>
                          <a:rPr lang="en-US" b="0" i="1" smtClean="0">
                            <a:latin typeface="Cambria Math"/>
                          </a:rPr>
                          <m:t>2</m:t>
                        </m:r>
                      </m:den>
                    </m:f>
                  </m:oMath>
                </a14:m>
                <a:r>
                  <a:rPr lang="en-US" dirty="0" smtClean="0"/>
                  <a:t>…</a:t>
                </a:r>
                <a:r>
                  <a:rPr lang="en-US" dirty="0" smtClean="0"/>
                  <a:t/>
                </a:r>
                <a:br>
                  <a:rPr lang="en-US" dirty="0" smtClean="0"/>
                </a:br>
                <a:endParaRPr lang="en-US" dirty="0"/>
              </a:p>
            </p:txBody>
          </p:sp>
        </mc:Choice>
        <mc:Fallback>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t="-12234" b="-4095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600200"/>
                <a:ext cx="8229600" cy="4876800"/>
              </a:xfrm>
            </p:spPr>
            <p:txBody>
              <a:bodyPr>
                <a:normAutofit/>
              </a:bodyPr>
              <a:lstStyle/>
              <a:p>
                <a:pPr marL="0" indent="0">
                  <a:buNone/>
                </a:pPr>
                <a:r>
                  <a:rPr lang="en-US" dirty="0" smtClean="0"/>
                  <a:t>	</a:t>
                </a:r>
                <a14:m>
                  <m:oMath xmlns:m="http://schemas.openxmlformats.org/officeDocument/2006/math">
                    <m:func>
                      <m:funcPr>
                        <m:ctrlPr>
                          <a:rPr lang="en-US" i="1" smtClean="0">
                            <a:latin typeface="Cambria Math"/>
                          </a:rPr>
                        </m:ctrlPr>
                      </m:funcPr>
                      <m:fName>
                        <m:limLow>
                          <m:limLowPr>
                            <m:ctrlPr>
                              <a:rPr lang="en-US" i="1" smtClean="0">
                                <a:latin typeface="Cambria Math"/>
                              </a:rPr>
                            </m:ctrlPr>
                          </m:limLowPr>
                          <m:e>
                            <m:r>
                              <m:rPr>
                                <m:sty m:val="p"/>
                              </m:rPr>
                              <a:rPr lang="en-US" i="0" smtClean="0">
                                <a:latin typeface="Cambria Math"/>
                              </a:rPr>
                              <m:t>lim</m:t>
                            </m:r>
                          </m:e>
                          <m:lim>
                            <m:r>
                              <a:rPr lang="en-US" b="0" i="1" smtClean="0">
                                <a:latin typeface="Cambria Math"/>
                              </a:rPr>
                              <m:t>𝑛</m:t>
                            </m:r>
                            <m:r>
                              <a:rPr lang="en-US" b="0" i="1" smtClean="0">
                                <a:latin typeface="Cambria Math"/>
                              </a:rPr>
                              <m:t>→∞</m:t>
                            </m:r>
                          </m:lim>
                        </m:limLow>
                      </m:fName>
                      <m:e>
                        <m:f>
                          <m:fPr>
                            <m:ctrlPr>
                              <a:rPr lang="en-US" b="0" i="1" smtClean="0">
                                <a:latin typeface="Cambria Math"/>
                              </a:rPr>
                            </m:ctrlPr>
                          </m:fPr>
                          <m:num>
                            <m:r>
                              <a:rPr lang="en-US" b="0" i="1" smtClean="0">
                                <a:latin typeface="Cambria Math"/>
                              </a:rPr>
                              <m:t>2</m:t>
                            </m:r>
                          </m:num>
                          <m:den>
                            <m:sSup>
                              <m:sSupPr>
                                <m:ctrlPr>
                                  <a:rPr lang="en-US" b="0" i="1" smtClean="0">
                                    <a:latin typeface="Cambria Math"/>
                                  </a:rPr>
                                </m:ctrlPr>
                              </m:sSupPr>
                              <m:e>
                                <m:r>
                                  <a:rPr lang="en-US" b="0" i="1" smtClean="0">
                                    <a:latin typeface="Cambria Math"/>
                                  </a:rPr>
                                  <m:t>2</m:t>
                                </m:r>
                              </m:e>
                              <m:sup>
                                <m:r>
                                  <a:rPr lang="en-US" b="0" i="1" smtClean="0">
                                    <a:latin typeface="Cambria Math"/>
                                  </a:rPr>
                                  <m:t>𝑛</m:t>
                                </m:r>
                              </m:sup>
                            </m:sSup>
                            <m:func>
                              <m:funcPr>
                                <m:ctrlPr>
                                  <a:rPr lang="en-US" b="0" i="1" smtClean="0">
                                    <a:latin typeface="Cambria Math"/>
                                  </a:rPr>
                                </m:ctrlPr>
                              </m:funcPr>
                              <m:fName>
                                <m:r>
                                  <m:rPr>
                                    <m:sty m:val="p"/>
                                  </m:rPr>
                                  <a:rPr lang="en-US" b="0" i="0" smtClean="0">
                                    <a:latin typeface="Cambria Math"/>
                                  </a:rPr>
                                  <m:t>sin</m:t>
                                </m:r>
                              </m:fName>
                              <m:e>
                                <m:f>
                                  <m:fPr>
                                    <m:ctrlPr>
                                      <a:rPr lang="en-US" b="0" i="1" smtClean="0">
                                        <a:latin typeface="Cambria Math"/>
                                      </a:rPr>
                                    </m:ctrlPr>
                                  </m:fPr>
                                  <m:num>
                                    <m:r>
                                      <a:rPr lang="en-US" b="0" i="1" smtClean="0">
                                        <a:latin typeface="Cambria Math"/>
                                      </a:rPr>
                                      <m:t>𝜋</m:t>
                                    </m:r>
                                  </m:num>
                                  <m:den>
                                    <m:sSup>
                                      <m:sSupPr>
                                        <m:ctrlPr>
                                          <a:rPr lang="en-US" b="0" i="1" smtClean="0">
                                            <a:latin typeface="Cambria Math"/>
                                          </a:rPr>
                                        </m:ctrlPr>
                                      </m:sSupPr>
                                      <m:e>
                                        <m:r>
                                          <a:rPr lang="en-US" b="0" i="1" smtClean="0">
                                            <a:latin typeface="Cambria Math"/>
                                          </a:rPr>
                                          <m:t>2</m:t>
                                        </m:r>
                                      </m:e>
                                      <m:sup>
                                        <m:r>
                                          <a:rPr lang="en-US" b="0" i="1" smtClean="0">
                                            <a:latin typeface="Cambria Math"/>
                                          </a:rPr>
                                          <m:t>𝑛</m:t>
                                        </m:r>
                                      </m:sup>
                                    </m:sSup>
                                  </m:den>
                                </m:f>
                              </m:e>
                            </m:func>
                          </m:den>
                        </m:f>
                      </m:e>
                    </m:func>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e>
                        </m:rad>
                      </m:num>
                      <m:den>
                        <m:r>
                          <a:rPr lang="en-US" b="0" i="1" smtClean="0">
                            <a:latin typeface="Cambria Math"/>
                          </a:rPr>
                          <m:t>2</m:t>
                        </m:r>
                      </m:den>
                    </m:f>
                  </m:oMath>
                </a14:m>
                <a:r>
                  <a:rPr lang="en-US" dirty="0" smtClean="0"/>
                  <a:t>…</a:t>
                </a:r>
                <a:endParaRPr lang="en-US" dirty="0" smtClean="0"/>
              </a:p>
              <a:p>
                <a:pPr marL="0" indent="0">
                  <a:buNone/>
                </a:pPr>
                <a:r>
                  <a:rPr lang="en-US" dirty="0" smtClean="0">
                    <a:latin typeface="+mj-lt"/>
                  </a:rPr>
                  <a:t>We just have to prove that </a:t>
                </a:r>
                <a14:m>
                  <m:oMath xmlns:m="http://schemas.openxmlformats.org/officeDocument/2006/math">
                    <m:sSup>
                      <m:sSupPr>
                        <m:ctrlPr>
                          <a:rPr lang="en-US" b="0" i="1" smtClean="0">
                            <a:latin typeface="Cambria Math"/>
                          </a:rPr>
                        </m:ctrlPr>
                      </m:sSupPr>
                      <m:e>
                        <m:sSub>
                          <m:sSubPr>
                            <m:ctrlPr>
                              <a:rPr lang="en-US" b="0" i="1" smtClean="0">
                                <a:latin typeface="Cambria Math"/>
                              </a:rPr>
                            </m:ctrlPr>
                          </m:sSubPr>
                          <m:e>
                            <m:r>
                              <m:rPr>
                                <m:nor/>
                              </m:rPr>
                              <a:rPr lang="en-US" b="0" i="0" smtClean="0">
                                <a:latin typeface="Cambria Math"/>
                              </a:rPr>
                              <m:t>lim</m:t>
                            </m:r>
                          </m:e>
                          <m:sub>
                            <m:r>
                              <a:rPr lang="en-US" b="0" i="1" smtClean="0">
                                <a:latin typeface="Cambria Math"/>
                              </a:rPr>
                              <m:t>𝑛</m:t>
                            </m:r>
                            <m:r>
                              <a:rPr lang="en-US" b="0" i="1" smtClean="0">
                                <a:latin typeface="Cambria Math"/>
                              </a:rPr>
                              <m:t>→∞</m:t>
                            </m:r>
                          </m:sub>
                        </m:sSub>
                        <m:r>
                          <a:rPr lang="en-US" b="0" i="1" smtClean="0">
                            <a:latin typeface="Cambria Math"/>
                          </a:rPr>
                          <m:t>2</m:t>
                        </m:r>
                      </m:e>
                      <m:sup>
                        <m:r>
                          <a:rPr lang="en-US" b="0" i="1" smtClean="0">
                            <a:latin typeface="Cambria Math"/>
                          </a:rPr>
                          <m:t>𝑛</m:t>
                        </m:r>
                      </m:sup>
                    </m:sSup>
                    <m:func>
                      <m:funcPr>
                        <m:ctrlPr>
                          <a:rPr lang="en-US" b="0" i="1" smtClean="0">
                            <a:latin typeface="Cambria Math"/>
                          </a:rPr>
                        </m:ctrlPr>
                      </m:funcPr>
                      <m:fName>
                        <m:r>
                          <m:rPr>
                            <m:sty m:val="p"/>
                          </m:rPr>
                          <a:rPr lang="en-US" b="0" i="0" smtClean="0">
                            <a:latin typeface="Cambria Math"/>
                          </a:rPr>
                          <m:t>sin</m:t>
                        </m:r>
                      </m:fName>
                      <m:e>
                        <m:f>
                          <m:fPr>
                            <m:ctrlPr>
                              <a:rPr lang="en-US" b="0" i="1" smtClean="0">
                                <a:latin typeface="Cambria Math"/>
                              </a:rPr>
                            </m:ctrlPr>
                          </m:fPr>
                          <m:num>
                            <m:r>
                              <a:rPr lang="en-US" b="0" i="1" smtClean="0">
                                <a:latin typeface="Cambria Math"/>
                              </a:rPr>
                              <m:t>𝜋</m:t>
                            </m:r>
                          </m:num>
                          <m:den>
                            <m:sSup>
                              <m:sSupPr>
                                <m:ctrlPr>
                                  <a:rPr lang="en-US" b="0" i="1" smtClean="0">
                                    <a:latin typeface="Cambria Math"/>
                                  </a:rPr>
                                </m:ctrlPr>
                              </m:sSupPr>
                              <m:e>
                                <m:r>
                                  <a:rPr lang="en-US" b="0" i="1" smtClean="0">
                                    <a:latin typeface="Cambria Math"/>
                                  </a:rPr>
                                  <m:t>2</m:t>
                                </m:r>
                              </m:e>
                              <m:sup>
                                <m:r>
                                  <a:rPr lang="en-US" b="0" i="1" smtClean="0">
                                    <a:latin typeface="Cambria Math"/>
                                  </a:rPr>
                                  <m:t>𝑛</m:t>
                                </m:r>
                              </m:sup>
                            </m:sSup>
                          </m:den>
                        </m:f>
                      </m:e>
                    </m:func>
                    <m:r>
                      <a:rPr lang="en-US" b="0" i="1" smtClean="0">
                        <a:latin typeface="Cambria Math"/>
                      </a:rPr>
                      <m:t>=</m:t>
                    </m:r>
                    <m:r>
                      <a:rPr lang="en-US" b="0" i="1" smtClean="0">
                        <a:latin typeface="Cambria Math"/>
                      </a:rPr>
                      <m:t>𝜋</m:t>
                    </m:r>
                  </m:oMath>
                </a14:m>
                <a:r>
                  <a:rPr lang="en-US" sz="2400" b="0" dirty="0" smtClean="0">
                    <a:latin typeface="+mj-lt"/>
                  </a:rPr>
                  <a:t>.</a:t>
                </a:r>
              </a:p>
              <a:p>
                <a:pPr marL="0" indent="0">
                  <a:buNone/>
                </a:pPr>
                <a:r>
                  <a:rPr lang="en-US" dirty="0" smtClean="0">
                    <a:latin typeface="+mj-lt"/>
                  </a:rPr>
                  <a:t>This follows from the fact that </a:t>
                </a:r>
                <a14:m>
                  <m:oMath xmlns:m="http://schemas.openxmlformats.org/officeDocument/2006/math">
                    <m:func>
                      <m:funcPr>
                        <m:ctrlPr>
                          <a:rPr lang="en-US" i="1" smtClean="0">
                            <a:latin typeface="Cambria Math"/>
                          </a:rPr>
                        </m:ctrlPr>
                      </m:funcPr>
                      <m:fName>
                        <m:limLow>
                          <m:limLowPr>
                            <m:ctrlPr>
                              <a:rPr lang="en-US" i="1" smtClean="0">
                                <a:latin typeface="Cambria Math"/>
                              </a:rPr>
                            </m:ctrlPr>
                          </m:limLowPr>
                          <m:e>
                            <m:r>
                              <m:rPr>
                                <m:sty m:val="p"/>
                              </m:rPr>
                              <a:rPr lang="en-US" i="0" smtClean="0">
                                <a:latin typeface="Cambria Math"/>
                              </a:rPr>
                              <m:t>lim</m:t>
                            </m:r>
                          </m:e>
                          <m:lim>
                            <m:r>
                              <a:rPr lang="en-US" b="0" i="1" smtClean="0">
                                <a:latin typeface="Cambria Math"/>
                              </a:rPr>
                              <m:t>𝑛</m:t>
                            </m:r>
                            <m:r>
                              <a:rPr lang="en-US" b="0" i="1" smtClean="0">
                                <a:latin typeface="Cambria Math"/>
                              </a:rPr>
                              <m:t>→∞</m:t>
                            </m:r>
                          </m:lim>
                        </m:limLow>
                      </m:fName>
                      <m:e>
                        <m:f>
                          <m:fPr>
                            <m:ctrlPr>
                              <a:rPr lang="en-US" b="0" i="1" smtClean="0">
                                <a:latin typeface="Cambria Math"/>
                              </a:rPr>
                            </m:ctrlPr>
                          </m:fPr>
                          <m:num>
                            <m:func>
                              <m:funcPr>
                                <m:ctrlPr>
                                  <a:rPr lang="en-US" b="0" i="1" smtClean="0">
                                    <a:latin typeface="Cambria Math"/>
                                  </a:rPr>
                                </m:ctrlPr>
                              </m:funcPr>
                              <m:fName>
                                <m:r>
                                  <m:rPr>
                                    <m:sty m:val="p"/>
                                  </m:rPr>
                                  <a:rPr lang="en-US" b="0" i="0" smtClean="0">
                                    <a:latin typeface="Cambria Math"/>
                                  </a:rPr>
                                  <m:t>sin</m:t>
                                </m:r>
                              </m:fName>
                              <m:e>
                                <m:f>
                                  <m:fPr>
                                    <m:ctrlPr>
                                      <a:rPr lang="en-US" b="0" i="1" smtClean="0">
                                        <a:latin typeface="Cambria Math"/>
                                      </a:rPr>
                                    </m:ctrlPr>
                                  </m:fPr>
                                  <m:num>
                                    <m:r>
                                      <a:rPr lang="en-US" b="0" i="1" smtClean="0">
                                        <a:latin typeface="Cambria Math"/>
                                      </a:rPr>
                                      <m:t>𝜋</m:t>
                                    </m:r>
                                  </m:num>
                                  <m:den>
                                    <m:sSup>
                                      <m:sSupPr>
                                        <m:ctrlPr>
                                          <a:rPr lang="en-US" b="0" i="1" smtClean="0">
                                            <a:latin typeface="Cambria Math"/>
                                          </a:rPr>
                                        </m:ctrlPr>
                                      </m:sSupPr>
                                      <m:e>
                                        <m:r>
                                          <a:rPr lang="en-US" b="0" i="1" smtClean="0">
                                            <a:latin typeface="Cambria Math"/>
                                          </a:rPr>
                                          <m:t>2</m:t>
                                        </m:r>
                                      </m:e>
                                      <m:sup>
                                        <m:r>
                                          <a:rPr lang="en-US" b="0" i="1" smtClean="0">
                                            <a:latin typeface="Cambria Math"/>
                                          </a:rPr>
                                          <m:t>𝑛</m:t>
                                        </m:r>
                                      </m:sup>
                                    </m:sSup>
                                  </m:den>
                                </m:f>
                              </m:e>
                            </m:func>
                          </m:num>
                          <m:den>
                            <m:d>
                              <m:dPr>
                                <m:ctrlPr>
                                  <a:rPr lang="en-US" b="0" i="1" smtClean="0">
                                    <a:latin typeface="Cambria Math"/>
                                  </a:rPr>
                                </m:ctrlPr>
                              </m:dPr>
                              <m:e>
                                <m:f>
                                  <m:fPr>
                                    <m:ctrlPr>
                                      <a:rPr lang="en-US" b="0" i="1" smtClean="0">
                                        <a:latin typeface="Cambria Math"/>
                                      </a:rPr>
                                    </m:ctrlPr>
                                  </m:fPr>
                                  <m:num>
                                    <m:r>
                                      <a:rPr lang="en-US" b="0" i="1" smtClean="0">
                                        <a:latin typeface="Cambria Math"/>
                                      </a:rPr>
                                      <m:t>𝜋</m:t>
                                    </m:r>
                                  </m:num>
                                  <m:den>
                                    <m:sSup>
                                      <m:sSupPr>
                                        <m:ctrlPr>
                                          <a:rPr lang="en-US" b="0" i="1" smtClean="0">
                                            <a:latin typeface="Cambria Math"/>
                                          </a:rPr>
                                        </m:ctrlPr>
                                      </m:sSupPr>
                                      <m:e>
                                        <m:r>
                                          <a:rPr lang="en-US" b="0" i="1" smtClean="0">
                                            <a:latin typeface="Cambria Math"/>
                                          </a:rPr>
                                          <m:t>2</m:t>
                                        </m:r>
                                      </m:e>
                                      <m:sup>
                                        <m:r>
                                          <a:rPr lang="en-US" b="0" i="1" smtClean="0">
                                            <a:latin typeface="Cambria Math"/>
                                          </a:rPr>
                                          <m:t>𝑛</m:t>
                                        </m:r>
                                      </m:sup>
                                    </m:sSup>
                                  </m:den>
                                </m:f>
                              </m:e>
                            </m:d>
                          </m:den>
                        </m:f>
                        <m:r>
                          <a:rPr lang="en-US" b="0" i="1" smtClean="0">
                            <a:latin typeface="Cambria Math"/>
                          </a:rPr>
                          <m:t>=1</m:t>
                        </m:r>
                      </m:e>
                    </m:func>
                  </m:oMath>
                </a14:m>
                <a:r>
                  <a:rPr lang="en-US" sz="2400" b="0" dirty="0" smtClean="0">
                    <a:latin typeface="+mj-lt"/>
                  </a:rPr>
                  <a:t>.</a:t>
                </a:r>
              </a:p>
              <a:p>
                <a:pPr marL="0" indent="0">
                  <a:buNone/>
                </a:pPr>
                <a:r>
                  <a:rPr lang="en-US" dirty="0" smtClean="0">
                    <a:latin typeface="+mj-lt"/>
                  </a:rPr>
                  <a:t>This proves the theorem!</a:t>
                </a:r>
                <a:endParaRPr lang="en-US" sz="2400" b="0" dirty="0" smtClean="0">
                  <a:latin typeface="+mj-lt"/>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4876800"/>
              </a:xfrm>
              <a:blipFill rotWithShape="1">
                <a:blip r:embed="rId3"/>
                <a:stretch>
                  <a:fillRect l="-1111"/>
                </a:stretch>
              </a:blipFill>
            </p:spPr>
            <p:txBody>
              <a:bodyPr/>
              <a:lstStyle/>
              <a:p>
                <a:r>
                  <a:rPr lang="en-US">
                    <a:noFill/>
                  </a:rPr>
                  <a:t> </a:t>
                </a:r>
              </a:p>
            </p:txBody>
          </p:sp>
        </mc:Fallback>
      </mc:AlternateContent>
    </p:spTree>
    <p:extLst>
      <p:ext uri="{BB962C8B-B14F-4D97-AF65-F5344CB8AC3E}">
        <p14:creationId xmlns:p14="http://schemas.microsoft.com/office/powerpoint/2010/main" val="383487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digits do you know?</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09600" y="1371600"/>
                <a:ext cx="8305800" cy="4525963"/>
              </a:xfrm>
            </p:spPr>
            <p:txBody>
              <a:bodyPr>
                <a:noAutofit/>
              </a:bodyPr>
              <a:lstStyle/>
              <a:p>
                <a:pPr marL="0" indent="0">
                  <a:buNone/>
                </a:pPr>
                <a14:m>
                  <m:oMath xmlns:m="http://schemas.openxmlformats.org/officeDocument/2006/math">
                    <m:r>
                      <a:rPr lang="en-US" sz="1400" b="0" i="1" smtClean="0">
                        <a:latin typeface="Cambria Math"/>
                      </a:rPr>
                      <m:t>𝜋</m:t>
                    </m:r>
                    <m:r>
                      <a:rPr lang="en-US" sz="1400" b="0" i="1" smtClean="0">
                        <a:latin typeface="Cambria Math"/>
                      </a:rPr>
                      <m:t>= </m:t>
                    </m:r>
                  </m:oMath>
                </a14:m>
                <a:r>
                  <a:rPr lang="en-US" sz="1400" dirty="0" smtClean="0"/>
                  <a:t>3</a:t>
                </a:r>
                <a:r>
                  <a:rPr lang="en-US" sz="1400" dirty="0"/>
                  <a:t>.</a:t>
                </a:r>
                <a:br>
                  <a:rPr lang="en-US" sz="1400" dirty="0"/>
                </a:br>
                <a:r>
                  <a:rPr lang="en-US" sz="1400" dirty="0"/>
                  <a:t>1415926535 8979323846 2643383279 5028841971 6939937510 5820974944 5923078164 0628620899 8628034825 3421170679 8214808651 3282306647 0938446095 5058223172 5359408128 4811174502 8410270193 8521105559 6446229489 5493038196 4428810975 6659334461 2847564823 3786783165 2712019091 4564856692 3460348610 4543266482 1339360726 0249141273 7245870066 0631558817 4881520920 9628292540 9171536436 7892590360 0113305305 4882046652 1384146951 9415116094 3305727036 5759591953 0921861173 8193261179 3105118548 0744623799 6274956735 1885752724 8912279381 8301194912 9833673362 4406566430 8602139494 6395224737 1907021798 6094370277 0539217176 2931767523 8467481846 7669405132 0005681271 4526356082 7785771342 7577896091 7363717872 1468440901 2249534301 4654958537 1050792279 6892589235 4201995611 2129021960 8640344181 5981362977 4771309960 5187072113 4999999837 2978049951 0597317328 1609631859 5024459455 3469083026 4252230825 3344685035 2619311881 7101000313 7838752886 5875332083 8142061717 7669147303 5982534904 2875546873 1159562863 8823537875 9375195778 1857780532 1712268066 1300192787 6611195909 2164201989 3809525720 1065485863 2788659361 5338182796 8230301952 0353018529 6899577362 2599413891 2497217752 8347913151 5574857242 4541506959 5082953311 6861727855 8890750983 8175463746 4939319255 0604009277 0167113900 9848824012 8583616035 6370766010 4710181942 9555961989 4676783744 9448255379 7747268471 0404753464 6208046684 2590694912 9331367702 8989152104 7521620569 6602405803 8150193511 2533824300 3558764024 7496473263 9141992726 0426992279 6782354781 6360093417 2164121992 4586315030 2861829745 5570674983 8505494588 5869269956 9092721079 7509302955 3211653449 8720275596 0236480665 4991198818 3479775356 6369807426 5425278625 5181841757 4672890977 7727938000 </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09600" y="1371600"/>
                <a:ext cx="8305800" cy="4525963"/>
              </a:xfrm>
              <a:blipFill rotWithShape="1">
                <a:blip r:embed="rId2"/>
                <a:stretch>
                  <a:fillRect l="-147" t="-135" b="-2426"/>
                </a:stretch>
              </a:blipFill>
            </p:spPr>
            <p:txBody>
              <a:bodyPr/>
              <a:lstStyle/>
              <a:p>
                <a:r>
                  <a:rPr lang="en-US">
                    <a:noFill/>
                  </a:rPr>
                  <a:t> </a:t>
                </a:r>
              </a:p>
            </p:txBody>
          </p:sp>
        </mc:Fallback>
      </mc:AlternateContent>
    </p:spTree>
    <p:extLst>
      <p:ext uri="{BB962C8B-B14F-4D97-AF65-F5344CB8AC3E}">
        <p14:creationId xmlns:p14="http://schemas.microsoft.com/office/powerpoint/2010/main" val="863432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p:txBody>
              <a:bodyPr/>
              <a:lstStyle/>
              <a:p>
                <a:r>
                  <a:rPr lang="en-US" dirty="0" smtClean="0"/>
                  <a:t>What is </a:t>
                </a:r>
                <a14:m>
                  <m:oMath xmlns:m="http://schemas.openxmlformats.org/officeDocument/2006/math">
                    <m:r>
                      <a:rPr lang="en-US" b="0" i="1" smtClean="0">
                        <a:latin typeface="Cambria Math"/>
                      </a:rPr>
                      <m:t>𝜋</m:t>
                    </m:r>
                  </m:oMath>
                </a14:m>
                <a:r>
                  <a:rPr lang="en-US" dirty="0" smtClean="0"/>
                  <a:t>?</a:t>
                </a:r>
                <a:endParaRPr lang="en-US" dirty="0"/>
              </a:p>
            </p:txBody>
          </p:sp>
        </mc:Choice>
        <mc:Fallback>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14:m>
                  <m:oMath xmlns:m="http://schemas.openxmlformats.org/officeDocument/2006/math">
                    <m:r>
                      <a:rPr lang="en-US" sz="2000" b="0" i="1" smtClean="0">
                        <a:latin typeface="Cambria Math"/>
                      </a:rPr>
                      <m:t>𝜋</m:t>
                    </m:r>
                    <m:r>
                      <a:rPr lang="en-US" sz="2000" b="0" i="1" smtClean="0">
                        <a:latin typeface="Cambria Math"/>
                      </a:rPr>
                      <m:t>=3</m:t>
                    </m:r>
                  </m:oMath>
                </a14:m>
                <a:r>
                  <a:rPr lang="en-US" sz="2000" dirty="0" smtClean="0"/>
                  <a:t> (Bible, 50000 BC)</a:t>
                </a:r>
              </a:p>
              <a:p>
                <a14:m>
                  <m:oMath xmlns:m="http://schemas.openxmlformats.org/officeDocument/2006/math">
                    <m:r>
                      <a:rPr lang="en-US" sz="2000" b="0" i="1" smtClean="0">
                        <a:latin typeface="Cambria Math"/>
                      </a:rPr>
                      <m:t>𝜋</m:t>
                    </m:r>
                    <m:r>
                      <a:rPr lang="en-US" sz="2000" b="0" i="1" smtClean="0">
                        <a:latin typeface="Cambria Math"/>
                      </a:rPr>
                      <m:t>=</m:t>
                    </m:r>
                    <m:rad>
                      <m:radPr>
                        <m:degHide m:val="on"/>
                        <m:ctrlPr>
                          <a:rPr lang="en-US" sz="2000" b="0" i="1" smtClean="0">
                            <a:latin typeface="Cambria Math"/>
                          </a:rPr>
                        </m:ctrlPr>
                      </m:radPr>
                      <m:deg/>
                      <m:e>
                        <m:r>
                          <a:rPr lang="en-US" sz="2000" b="0" i="1" smtClean="0">
                            <a:latin typeface="Cambria Math"/>
                          </a:rPr>
                          <m:t>2−</m:t>
                        </m:r>
                        <m:rad>
                          <m:radPr>
                            <m:degHide m:val="on"/>
                            <m:ctrlPr>
                              <a:rPr lang="en-US" sz="2000" b="0" i="1" smtClean="0">
                                <a:latin typeface="Cambria Math"/>
                              </a:rPr>
                            </m:ctrlPr>
                          </m:radPr>
                          <m:deg/>
                          <m:e>
                            <m:r>
                              <a:rPr lang="en-US" sz="2000" b="0" i="1" smtClean="0">
                                <a:latin typeface="Cambria Math"/>
                              </a:rPr>
                              <m:t>2+</m:t>
                            </m:r>
                            <m:rad>
                              <m:radPr>
                                <m:degHide m:val="on"/>
                                <m:ctrlPr>
                                  <a:rPr lang="en-US" sz="2000" b="0" i="1" smtClean="0">
                                    <a:latin typeface="Cambria Math"/>
                                  </a:rPr>
                                </m:ctrlPr>
                              </m:radPr>
                              <m:deg/>
                              <m:e>
                                <m:r>
                                  <a:rPr lang="en-US" sz="2000" b="0" i="1" smtClean="0">
                                    <a:latin typeface="Cambria Math"/>
                                  </a:rPr>
                                  <m:t>2+</m:t>
                                </m:r>
                                <m:rad>
                                  <m:radPr>
                                    <m:degHide m:val="on"/>
                                    <m:ctrlPr>
                                      <a:rPr lang="en-US" sz="2000" b="0" i="1" smtClean="0">
                                        <a:latin typeface="Cambria Math"/>
                                      </a:rPr>
                                    </m:ctrlPr>
                                  </m:radPr>
                                  <m:deg/>
                                  <m:e>
                                    <m:r>
                                      <a:rPr lang="en-US" sz="2000" b="0" i="1" smtClean="0">
                                        <a:latin typeface="Cambria Math"/>
                                      </a:rPr>
                                      <m:t>2+1</m:t>
                                    </m:r>
                                  </m:e>
                                </m:rad>
                              </m:e>
                            </m:rad>
                          </m:e>
                        </m:rad>
                      </m:e>
                    </m:rad>
                    <m:r>
                      <a:rPr lang="en-US" sz="2000" b="0" i="1" smtClean="0">
                        <a:latin typeface="Cambria Math"/>
                      </a:rPr>
                      <m:t>⋅24</m:t>
                    </m:r>
                  </m:oMath>
                </a14:m>
                <a:r>
                  <a:rPr lang="en-US" sz="2000" dirty="0" smtClean="0"/>
                  <a:t> (Liu </a:t>
                </a:r>
                <a:r>
                  <a:rPr lang="en-US" sz="2000" dirty="0" err="1" smtClean="0"/>
                  <a:t>Hui</a:t>
                </a:r>
                <a:r>
                  <a:rPr lang="en-US" sz="2000" dirty="0" smtClean="0"/>
                  <a:t>, ~200AD)</a:t>
                </a:r>
              </a:p>
              <a:p>
                <a14:m>
                  <m:oMath xmlns:m="http://schemas.openxmlformats.org/officeDocument/2006/math">
                    <m:r>
                      <a:rPr lang="en-US" sz="2000" b="0" i="1" smtClean="0">
                        <a:latin typeface="Cambria Math"/>
                      </a:rPr>
                      <m:t>𝜋</m:t>
                    </m:r>
                    <m:r>
                      <a:rPr lang="en-US" sz="2000" b="0" i="1" smtClean="0">
                        <a:latin typeface="Cambria Math"/>
                      </a:rPr>
                      <m:t>=</m:t>
                    </m:r>
                    <m:rad>
                      <m:radPr>
                        <m:degHide m:val="on"/>
                        <m:ctrlPr>
                          <a:rPr lang="en-US" sz="2000" b="0" i="1" smtClean="0">
                            <a:latin typeface="Cambria Math"/>
                          </a:rPr>
                        </m:ctrlPr>
                      </m:radPr>
                      <m:deg/>
                      <m:e>
                        <m:r>
                          <a:rPr lang="en-US" sz="2000" b="0" i="1" smtClean="0">
                            <a:latin typeface="Cambria Math"/>
                          </a:rPr>
                          <m:t>12</m:t>
                        </m:r>
                      </m:e>
                    </m:rad>
                    <m:r>
                      <a:rPr lang="en-US" sz="2000" b="0" i="1" smtClean="0">
                        <a:latin typeface="Cambria Math"/>
                      </a:rPr>
                      <m:t>(1−</m:t>
                    </m:r>
                    <m:f>
                      <m:fPr>
                        <m:ctrlPr>
                          <a:rPr lang="en-US" sz="2000" b="0" i="1" smtClean="0">
                            <a:latin typeface="Cambria Math"/>
                          </a:rPr>
                        </m:ctrlPr>
                      </m:fPr>
                      <m:num>
                        <m:r>
                          <a:rPr lang="en-US" sz="2000" b="0" i="1" smtClean="0">
                            <a:latin typeface="Cambria Math"/>
                          </a:rPr>
                          <m:t>1</m:t>
                        </m:r>
                      </m:num>
                      <m:den>
                        <m:r>
                          <a:rPr lang="en-US" sz="2000" b="0" i="1" smtClean="0">
                            <a:latin typeface="Cambria Math"/>
                          </a:rPr>
                          <m:t>3⋅3</m:t>
                        </m:r>
                      </m:den>
                    </m:f>
                    <m:r>
                      <a:rPr lang="en-US" sz="2000" b="0" i="1" smtClean="0">
                        <a:latin typeface="Cambria Math"/>
                      </a:rPr>
                      <m:t>+</m:t>
                    </m:r>
                    <m:f>
                      <m:fPr>
                        <m:ctrlPr>
                          <a:rPr lang="en-US" sz="2000" b="0" i="1" smtClean="0">
                            <a:latin typeface="Cambria Math"/>
                          </a:rPr>
                        </m:ctrlPr>
                      </m:fPr>
                      <m:num>
                        <m:r>
                          <a:rPr lang="en-US" sz="2000" b="0" i="1" smtClean="0">
                            <a:latin typeface="Cambria Math"/>
                          </a:rPr>
                          <m:t>1</m:t>
                        </m:r>
                      </m:num>
                      <m:den>
                        <m:r>
                          <a:rPr lang="en-US" sz="2000" b="0" i="1" smtClean="0">
                            <a:latin typeface="Cambria Math"/>
                          </a:rPr>
                          <m:t>5⋅</m:t>
                        </m:r>
                        <m:sSup>
                          <m:sSupPr>
                            <m:ctrlPr>
                              <a:rPr lang="en-US" sz="2000" b="0" i="1" smtClean="0">
                                <a:latin typeface="Cambria Math"/>
                              </a:rPr>
                            </m:ctrlPr>
                          </m:sSupPr>
                          <m:e>
                            <m:r>
                              <a:rPr lang="en-US" sz="2000" b="0" i="1" smtClean="0">
                                <a:latin typeface="Cambria Math"/>
                              </a:rPr>
                              <m:t>3</m:t>
                            </m:r>
                          </m:e>
                          <m:sup>
                            <m:r>
                              <a:rPr lang="en-US" sz="2000" b="0" i="1" smtClean="0">
                                <a:latin typeface="Cambria Math"/>
                              </a:rPr>
                              <m:t>2</m:t>
                            </m:r>
                          </m:sup>
                        </m:sSup>
                      </m:den>
                    </m:f>
                    <m:r>
                      <a:rPr lang="en-US" sz="2000" b="0" i="1" smtClean="0">
                        <a:latin typeface="Cambria Math"/>
                      </a:rPr>
                      <m:t>−</m:t>
                    </m:r>
                    <m:f>
                      <m:fPr>
                        <m:ctrlPr>
                          <a:rPr lang="en-US" sz="2000" b="0" i="1" smtClean="0">
                            <a:latin typeface="Cambria Math"/>
                          </a:rPr>
                        </m:ctrlPr>
                      </m:fPr>
                      <m:num>
                        <m:r>
                          <a:rPr lang="en-US" sz="2000" b="0" i="1" smtClean="0">
                            <a:latin typeface="Cambria Math"/>
                          </a:rPr>
                          <m:t>1</m:t>
                        </m:r>
                      </m:num>
                      <m:den>
                        <m:r>
                          <a:rPr lang="en-US" sz="2000" b="0" i="1" smtClean="0">
                            <a:latin typeface="Cambria Math"/>
                          </a:rPr>
                          <m:t>7⋅</m:t>
                        </m:r>
                        <m:sSup>
                          <m:sSupPr>
                            <m:ctrlPr>
                              <a:rPr lang="en-US" sz="2000" b="0" i="1" smtClean="0">
                                <a:latin typeface="Cambria Math"/>
                              </a:rPr>
                            </m:ctrlPr>
                          </m:sSupPr>
                          <m:e>
                            <m:r>
                              <a:rPr lang="en-US" sz="2000" b="0" i="1" smtClean="0">
                                <a:latin typeface="Cambria Math"/>
                              </a:rPr>
                              <m:t>3</m:t>
                            </m:r>
                          </m:e>
                          <m:sup>
                            <m:r>
                              <a:rPr lang="en-US" sz="2000" b="0" i="1" smtClean="0">
                                <a:latin typeface="Cambria Math"/>
                              </a:rPr>
                              <m:t>3</m:t>
                            </m:r>
                          </m:sup>
                        </m:sSup>
                      </m:den>
                    </m:f>
                    <m:r>
                      <a:rPr lang="en-US" sz="2000" b="0" i="1" smtClean="0">
                        <a:latin typeface="Cambria Math"/>
                      </a:rPr>
                      <m:t>…)</m:t>
                    </m:r>
                  </m:oMath>
                </a14:m>
                <a:r>
                  <a:rPr lang="en-US" sz="2000" dirty="0" smtClean="0"/>
                  <a:t> (</a:t>
                </a:r>
                <a:r>
                  <a:rPr lang="en-US" sz="2000" dirty="0" err="1" smtClean="0"/>
                  <a:t>Madhava</a:t>
                </a:r>
                <a:r>
                  <a:rPr lang="en-US" sz="2000" dirty="0" smtClean="0"/>
                  <a:t>, ~1400)</a:t>
                </a:r>
              </a:p>
              <a:p>
                <a14:m>
                  <m:oMath xmlns:m="http://schemas.openxmlformats.org/officeDocument/2006/math">
                    <m:f>
                      <m:fPr>
                        <m:ctrlPr>
                          <a:rPr lang="en-US" sz="2000" b="0" i="1" smtClean="0">
                            <a:latin typeface="Cambria Math"/>
                          </a:rPr>
                        </m:ctrlPr>
                      </m:fPr>
                      <m:num>
                        <m:r>
                          <a:rPr lang="en-US" sz="2000" b="0" i="1" smtClean="0">
                            <a:latin typeface="Cambria Math"/>
                          </a:rPr>
                          <m:t>𝜋</m:t>
                        </m:r>
                      </m:num>
                      <m:den>
                        <m:r>
                          <a:rPr lang="en-US" sz="2000" b="0" i="1" smtClean="0">
                            <a:latin typeface="Cambria Math"/>
                          </a:rPr>
                          <m:t>4</m:t>
                        </m:r>
                      </m:den>
                    </m:f>
                    <m:r>
                      <a:rPr lang="en-US" sz="2000" b="0" i="1" smtClean="0">
                        <a:latin typeface="Cambria Math"/>
                      </a:rPr>
                      <m:t>=</m:t>
                    </m:r>
                    <m:r>
                      <m:rPr>
                        <m:nor/>
                      </m:rPr>
                      <a:rPr lang="en-US" sz="2000" b="0" i="0" smtClean="0">
                        <a:latin typeface="Cambria Math"/>
                      </a:rPr>
                      <m:t>arctan</m:t>
                    </m:r>
                    <m:d>
                      <m:dPr>
                        <m:ctrlPr>
                          <a:rPr lang="en-US" sz="2000" b="0" i="1" smtClean="0">
                            <a:latin typeface="Cambria Math"/>
                          </a:rPr>
                        </m:ctrlPr>
                      </m:dPr>
                      <m:e>
                        <m:r>
                          <a:rPr lang="en-US" sz="2000" b="0" i="1" smtClean="0">
                            <a:latin typeface="Cambria Math"/>
                          </a:rPr>
                          <m:t>1</m:t>
                        </m:r>
                      </m:e>
                    </m:d>
                    <m:r>
                      <a:rPr lang="en-US" sz="2000" b="0" i="1" smtClean="0">
                        <a:latin typeface="Cambria Math"/>
                      </a:rPr>
                      <m:t>=1−</m:t>
                    </m:r>
                    <m:f>
                      <m:fPr>
                        <m:ctrlPr>
                          <a:rPr lang="en-US" sz="2000" b="0" i="1" smtClean="0">
                            <a:latin typeface="Cambria Math"/>
                          </a:rPr>
                        </m:ctrlPr>
                      </m:fPr>
                      <m:num>
                        <m:r>
                          <a:rPr lang="en-US" sz="2000" b="0" i="1" smtClean="0">
                            <a:latin typeface="Cambria Math"/>
                          </a:rPr>
                          <m:t>1</m:t>
                        </m:r>
                      </m:num>
                      <m:den>
                        <m:r>
                          <a:rPr lang="en-US" sz="2000" b="0" i="1" smtClean="0">
                            <a:latin typeface="Cambria Math"/>
                          </a:rPr>
                          <m:t>3</m:t>
                        </m:r>
                      </m:den>
                    </m:f>
                    <m:r>
                      <a:rPr lang="en-US" sz="2000" b="0" i="1" smtClean="0">
                        <a:latin typeface="Cambria Math"/>
                      </a:rPr>
                      <m:t>+</m:t>
                    </m:r>
                    <m:f>
                      <m:fPr>
                        <m:ctrlPr>
                          <a:rPr lang="en-US" sz="2000" b="0" i="1" smtClean="0">
                            <a:latin typeface="Cambria Math"/>
                          </a:rPr>
                        </m:ctrlPr>
                      </m:fPr>
                      <m:num>
                        <m:r>
                          <a:rPr lang="en-US" sz="2000" b="0" i="1" smtClean="0">
                            <a:latin typeface="Cambria Math"/>
                          </a:rPr>
                          <m:t>1</m:t>
                        </m:r>
                      </m:num>
                      <m:den>
                        <m:r>
                          <a:rPr lang="en-US" sz="2000" b="0" i="1" smtClean="0">
                            <a:latin typeface="Cambria Math"/>
                          </a:rPr>
                          <m:t>5</m:t>
                        </m:r>
                      </m:den>
                    </m:f>
                    <m:r>
                      <a:rPr lang="en-US" sz="2000" b="0" i="1" smtClean="0">
                        <a:latin typeface="Cambria Math"/>
                      </a:rPr>
                      <m:t>−</m:t>
                    </m:r>
                    <m:f>
                      <m:fPr>
                        <m:ctrlPr>
                          <a:rPr lang="en-US" sz="2000" b="0" i="1" smtClean="0">
                            <a:latin typeface="Cambria Math"/>
                          </a:rPr>
                        </m:ctrlPr>
                      </m:fPr>
                      <m:num>
                        <m:r>
                          <a:rPr lang="en-US" sz="2000" b="0" i="1" smtClean="0">
                            <a:latin typeface="Cambria Math"/>
                          </a:rPr>
                          <m:t>1</m:t>
                        </m:r>
                      </m:num>
                      <m:den>
                        <m:r>
                          <a:rPr lang="en-US" sz="2000" b="0" i="1" smtClean="0">
                            <a:latin typeface="Cambria Math"/>
                          </a:rPr>
                          <m:t>7</m:t>
                        </m:r>
                      </m:den>
                    </m:f>
                    <m:r>
                      <a:rPr lang="en-US" sz="2000" b="0" i="1" smtClean="0">
                        <a:latin typeface="Cambria Math"/>
                      </a:rPr>
                      <m:t>…</m:t>
                    </m:r>
                  </m:oMath>
                </a14:m>
                <a:r>
                  <a:rPr lang="en-US" sz="2000" dirty="0" smtClean="0"/>
                  <a:t> (Leibniz, ~1650)</a:t>
                </a:r>
              </a:p>
              <a:p>
                <a14:m>
                  <m:oMath xmlns:m="http://schemas.openxmlformats.org/officeDocument/2006/math">
                    <m:f>
                      <m:fPr>
                        <m:ctrlPr>
                          <a:rPr lang="en-US" sz="2000" b="0" i="1" smtClean="0">
                            <a:latin typeface="Cambria Math"/>
                          </a:rPr>
                        </m:ctrlPr>
                      </m:fPr>
                      <m:num>
                        <m:r>
                          <a:rPr lang="en-US" sz="2000" b="0" i="1" smtClean="0">
                            <a:latin typeface="Cambria Math"/>
                          </a:rPr>
                          <m:t>2</m:t>
                        </m:r>
                      </m:num>
                      <m:den>
                        <m:r>
                          <a:rPr lang="en-US" sz="2000" b="0" i="1" smtClean="0">
                            <a:latin typeface="Cambria Math"/>
                          </a:rPr>
                          <m:t>𝜋</m:t>
                        </m:r>
                      </m:den>
                    </m:f>
                    <m:r>
                      <a:rPr lang="en-US" sz="2000" b="0" i="1" smtClean="0">
                        <a:latin typeface="Cambria Math"/>
                      </a:rPr>
                      <m:t>=</m:t>
                    </m:r>
                    <m:f>
                      <m:fPr>
                        <m:ctrlPr>
                          <a:rPr lang="en-US" sz="2000" b="0" i="1" smtClean="0">
                            <a:latin typeface="Cambria Math"/>
                          </a:rPr>
                        </m:ctrlPr>
                      </m:fPr>
                      <m:num>
                        <m:rad>
                          <m:radPr>
                            <m:degHide m:val="on"/>
                            <m:ctrlPr>
                              <a:rPr lang="en-US" sz="2000" b="0" i="1" smtClean="0">
                                <a:latin typeface="Cambria Math"/>
                              </a:rPr>
                            </m:ctrlPr>
                          </m:radPr>
                          <m:deg/>
                          <m:e>
                            <m:r>
                              <a:rPr lang="en-US" sz="2000" b="0" i="1" smtClean="0">
                                <a:latin typeface="Cambria Math"/>
                              </a:rPr>
                              <m:t>2</m:t>
                            </m:r>
                          </m:e>
                        </m:rad>
                      </m:num>
                      <m:den>
                        <m:r>
                          <a:rPr lang="en-US" sz="2000" b="0" i="1" smtClean="0">
                            <a:latin typeface="Cambria Math"/>
                          </a:rPr>
                          <m:t>2</m:t>
                        </m:r>
                      </m:den>
                    </m:f>
                    <m:r>
                      <a:rPr lang="en-US" sz="2000" b="0" i="1" smtClean="0">
                        <a:latin typeface="Cambria Math"/>
                      </a:rPr>
                      <m:t>⋅</m:t>
                    </m:r>
                    <m:f>
                      <m:fPr>
                        <m:ctrlPr>
                          <a:rPr lang="en-US" sz="2000" b="0" i="1" smtClean="0">
                            <a:latin typeface="Cambria Math"/>
                          </a:rPr>
                        </m:ctrlPr>
                      </m:fPr>
                      <m:num>
                        <m:rad>
                          <m:radPr>
                            <m:degHide m:val="on"/>
                            <m:ctrlPr>
                              <a:rPr lang="en-US" sz="2000" b="0" i="1" smtClean="0">
                                <a:latin typeface="Cambria Math"/>
                              </a:rPr>
                            </m:ctrlPr>
                          </m:radPr>
                          <m:deg/>
                          <m:e>
                            <m:r>
                              <a:rPr lang="en-US" sz="2000" b="0" i="1" smtClean="0">
                                <a:latin typeface="Cambria Math"/>
                              </a:rPr>
                              <m:t>2+</m:t>
                            </m:r>
                            <m:rad>
                              <m:radPr>
                                <m:degHide m:val="on"/>
                                <m:ctrlPr>
                                  <a:rPr lang="en-US" sz="2000" b="0" i="1" smtClean="0">
                                    <a:latin typeface="Cambria Math"/>
                                  </a:rPr>
                                </m:ctrlPr>
                              </m:radPr>
                              <m:deg/>
                              <m:e>
                                <m:r>
                                  <a:rPr lang="en-US" sz="2000" b="0" i="1" smtClean="0">
                                    <a:latin typeface="Cambria Math"/>
                                  </a:rPr>
                                  <m:t>2</m:t>
                                </m:r>
                              </m:e>
                            </m:rad>
                          </m:e>
                        </m:rad>
                      </m:num>
                      <m:den>
                        <m:r>
                          <a:rPr lang="en-US" sz="2000" b="0" i="1" smtClean="0">
                            <a:latin typeface="Cambria Math"/>
                          </a:rPr>
                          <m:t>2</m:t>
                        </m:r>
                      </m:den>
                    </m:f>
                    <m:r>
                      <a:rPr lang="en-US" sz="2000" b="0" i="1" smtClean="0">
                        <a:latin typeface="Cambria Math"/>
                      </a:rPr>
                      <m:t>⋅</m:t>
                    </m:r>
                    <m:f>
                      <m:fPr>
                        <m:ctrlPr>
                          <a:rPr lang="en-US" sz="2000" b="0" i="1" smtClean="0">
                            <a:latin typeface="Cambria Math"/>
                          </a:rPr>
                        </m:ctrlPr>
                      </m:fPr>
                      <m:num>
                        <m:rad>
                          <m:radPr>
                            <m:degHide m:val="on"/>
                            <m:ctrlPr>
                              <a:rPr lang="en-US" sz="2000" b="0" i="1" smtClean="0">
                                <a:latin typeface="Cambria Math"/>
                              </a:rPr>
                            </m:ctrlPr>
                          </m:radPr>
                          <m:deg/>
                          <m:e>
                            <m:r>
                              <a:rPr lang="en-US" sz="2000" b="0" i="1" smtClean="0">
                                <a:latin typeface="Cambria Math"/>
                              </a:rPr>
                              <m:t>2+</m:t>
                            </m:r>
                            <m:rad>
                              <m:radPr>
                                <m:degHide m:val="on"/>
                                <m:ctrlPr>
                                  <a:rPr lang="en-US" sz="2000" b="0" i="1" smtClean="0">
                                    <a:latin typeface="Cambria Math"/>
                                  </a:rPr>
                                </m:ctrlPr>
                              </m:radPr>
                              <m:deg/>
                              <m:e>
                                <m:r>
                                  <a:rPr lang="en-US" sz="2000" b="0" i="1" smtClean="0">
                                    <a:latin typeface="Cambria Math"/>
                                  </a:rPr>
                                  <m:t>2+</m:t>
                                </m:r>
                                <m:rad>
                                  <m:radPr>
                                    <m:degHide m:val="on"/>
                                    <m:ctrlPr>
                                      <a:rPr lang="en-US" sz="2000" b="0" i="1" smtClean="0">
                                        <a:latin typeface="Cambria Math"/>
                                      </a:rPr>
                                    </m:ctrlPr>
                                  </m:radPr>
                                  <m:deg/>
                                  <m:e>
                                    <m:r>
                                      <a:rPr lang="en-US" sz="2000" b="0" i="1" smtClean="0">
                                        <a:latin typeface="Cambria Math"/>
                                      </a:rPr>
                                      <m:t>2</m:t>
                                    </m:r>
                                  </m:e>
                                </m:rad>
                              </m:e>
                            </m:rad>
                          </m:e>
                        </m:rad>
                      </m:num>
                      <m:den>
                        <m:r>
                          <a:rPr lang="en-US" sz="2000" b="0" i="1" smtClean="0">
                            <a:latin typeface="Cambria Math"/>
                          </a:rPr>
                          <m:t>2</m:t>
                        </m:r>
                      </m:den>
                    </m:f>
                    <m:r>
                      <a:rPr lang="en-US" sz="2000" b="0" i="1" smtClean="0">
                        <a:latin typeface="Cambria Math"/>
                      </a:rPr>
                      <m:t>…</m:t>
                    </m:r>
                  </m:oMath>
                </a14:m>
                <a:r>
                  <a:rPr lang="en-US" sz="2000" dirty="0" smtClean="0"/>
                  <a:t> (</a:t>
                </a:r>
                <a:r>
                  <a:rPr lang="en-US" sz="2000" dirty="0" err="1" smtClean="0"/>
                  <a:t>Viete</a:t>
                </a:r>
                <a:r>
                  <a:rPr lang="en-US" sz="2000" dirty="0" smtClean="0"/>
                  <a:t>, ~1550)</a:t>
                </a:r>
              </a:p>
              <a:p>
                <a14:m>
                  <m:oMath xmlns:m="http://schemas.openxmlformats.org/officeDocument/2006/math">
                    <m:f>
                      <m:fPr>
                        <m:ctrlPr>
                          <a:rPr lang="en-US" sz="2000" b="0" i="1" smtClean="0">
                            <a:latin typeface="Cambria Math"/>
                          </a:rPr>
                        </m:ctrlPr>
                      </m:fPr>
                      <m:num>
                        <m:r>
                          <a:rPr lang="en-US" sz="2000" b="0" i="1" smtClean="0">
                            <a:latin typeface="Cambria Math"/>
                          </a:rPr>
                          <m:t>1</m:t>
                        </m:r>
                      </m:num>
                      <m:den>
                        <m:r>
                          <a:rPr lang="en-US" sz="2000" b="0" i="1" smtClean="0">
                            <a:latin typeface="Cambria Math"/>
                          </a:rPr>
                          <m:t>𝜋</m:t>
                        </m:r>
                      </m:den>
                    </m:f>
                    <m:r>
                      <a:rPr lang="en-US" sz="2000" b="0" i="1" smtClean="0">
                        <a:latin typeface="Cambria Math"/>
                      </a:rPr>
                      <m:t>=</m:t>
                    </m:r>
                    <m:f>
                      <m:fPr>
                        <m:ctrlPr>
                          <a:rPr lang="en-US" sz="2000" b="0" i="1" smtClean="0">
                            <a:latin typeface="Cambria Math"/>
                          </a:rPr>
                        </m:ctrlPr>
                      </m:fPr>
                      <m:num>
                        <m:r>
                          <a:rPr lang="en-US" sz="2000" b="0" i="1" smtClean="0">
                            <a:latin typeface="Cambria Math"/>
                          </a:rPr>
                          <m:t>2</m:t>
                        </m:r>
                        <m:rad>
                          <m:radPr>
                            <m:degHide m:val="on"/>
                            <m:ctrlPr>
                              <a:rPr lang="en-US" sz="2000" b="0" i="1" smtClean="0">
                                <a:latin typeface="Cambria Math"/>
                              </a:rPr>
                            </m:ctrlPr>
                          </m:radPr>
                          <m:deg/>
                          <m:e>
                            <m:r>
                              <a:rPr lang="en-US" sz="2000" b="0" i="1" smtClean="0">
                                <a:latin typeface="Cambria Math"/>
                              </a:rPr>
                              <m:t>2</m:t>
                            </m:r>
                          </m:e>
                        </m:rad>
                      </m:num>
                      <m:den>
                        <m:r>
                          <a:rPr lang="en-US" sz="2000" b="0" i="1" smtClean="0">
                            <a:latin typeface="Cambria Math"/>
                          </a:rPr>
                          <m:t>9801</m:t>
                        </m:r>
                      </m:den>
                    </m:f>
                    <m:nary>
                      <m:naryPr>
                        <m:chr m:val="∑"/>
                        <m:ctrlPr>
                          <a:rPr lang="en-US" sz="2000" b="0" i="1" smtClean="0">
                            <a:latin typeface="Cambria Math"/>
                          </a:rPr>
                        </m:ctrlPr>
                      </m:naryPr>
                      <m:sub>
                        <m:r>
                          <m:rPr>
                            <m:brk m:alnAt="23"/>
                          </m:rPr>
                          <a:rPr lang="en-US" sz="2000" b="0" i="1" smtClean="0">
                            <a:latin typeface="Cambria Math"/>
                          </a:rPr>
                          <m:t>𝑘</m:t>
                        </m:r>
                        <m:r>
                          <a:rPr lang="en-US" sz="2000" b="0" i="1" smtClean="0">
                            <a:latin typeface="Cambria Math"/>
                          </a:rPr>
                          <m:t>=0</m:t>
                        </m:r>
                      </m:sub>
                      <m:sup>
                        <m:r>
                          <a:rPr lang="en-US" sz="2000" b="0" i="1" smtClean="0">
                            <a:latin typeface="Cambria Math"/>
                          </a:rPr>
                          <m:t>∞</m:t>
                        </m:r>
                      </m:sup>
                      <m:e>
                        <m:f>
                          <m:fPr>
                            <m:ctrlPr>
                              <a:rPr lang="en-US" sz="2000" b="0" i="1" smtClean="0">
                                <a:latin typeface="Cambria Math"/>
                              </a:rPr>
                            </m:ctrlPr>
                          </m:fPr>
                          <m:num>
                            <m:d>
                              <m:dPr>
                                <m:ctrlPr>
                                  <a:rPr lang="en-US" sz="2000" b="0" i="1" smtClean="0">
                                    <a:latin typeface="Cambria Math"/>
                                  </a:rPr>
                                </m:ctrlPr>
                              </m:dPr>
                              <m:e>
                                <m:r>
                                  <a:rPr lang="en-US" sz="2000" b="0" i="1" smtClean="0">
                                    <a:latin typeface="Cambria Math"/>
                                  </a:rPr>
                                  <m:t>4</m:t>
                                </m:r>
                                <m:r>
                                  <a:rPr lang="en-US" sz="2000" b="0" i="1" smtClean="0">
                                    <a:latin typeface="Cambria Math"/>
                                  </a:rPr>
                                  <m:t>𝑘</m:t>
                                </m:r>
                              </m:e>
                            </m:d>
                            <m:r>
                              <a:rPr lang="en-US" sz="2000" b="0" i="1" smtClean="0">
                                <a:latin typeface="Cambria Math"/>
                              </a:rPr>
                              <m:t>!(1103+26390</m:t>
                            </m:r>
                            <m:r>
                              <a:rPr lang="en-US" sz="2000" b="0" i="1" smtClean="0">
                                <a:latin typeface="Cambria Math"/>
                              </a:rPr>
                              <m:t>𝑘</m:t>
                            </m:r>
                            <m:r>
                              <a:rPr lang="en-US" sz="2000" b="0" i="1" smtClean="0">
                                <a:latin typeface="Cambria Math"/>
                              </a:rPr>
                              <m:t>)</m:t>
                            </m:r>
                          </m:num>
                          <m:den>
                            <m:sSup>
                              <m:sSupPr>
                                <m:ctrlPr>
                                  <a:rPr lang="en-US" sz="2000" b="0" i="1" smtClean="0">
                                    <a:latin typeface="Cambria Math"/>
                                  </a:rPr>
                                </m:ctrlPr>
                              </m:sSupPr>
                              <m:e>
                                <m:d>
                                  <m:dPr>
                                    <m:ctrlPr>
                                      <a:rPr lang="en-US" sz="2000" b="0" i="1" smtClean="0">
                                        <a:latin typeface="Cambria Math"/>
                                      </a:rPr>
                                    </m:ctrlPr>
                                  </m:dPr>
                                  <m:e>
                                    <m:r>
                                      <a:rPr lang="en-US" sz="2000" b="0" i="1" smtClean="0">
                                        <a:latin typeface="Cambria Math"/>
                                      </a:rPr>
                                      <m:t>𝑘</m:t>
                                    </m:r>
                                    <m:r>
                                      <a:rPr lang="en-US" sz="2000" b="0" i="1" smtClean="0">
                                        <a:latin typeface="Cambria Math"/>
                                      </a:rPr>
                                      <m:t>!</m:t>
                                    </m:r>
                                  </m:e>
                                </m:d>
                              </m:e>
                              <m:sup>
                                <m:r>
                                  <a:rPr lang="en-US" sz="2000" b="0" i="1" smtClean="0">
                                    <a:latin typeface="Cambria Math"/>
                                  </a:rPr>
                                  <m:t>4</m:t>
                                </m:r>
                              </m:sup>
                            </m:sSup>
                            <m:sSup>
                              <m:sSupPr>
                                <m:ctrlPr>
                                  <a:rPr lang="en-US" sz="2000" b="0" i="1" smtClean="0">
                                    <a:latin typeface="Cambria Math"/>
                                  </a:rPr>
                                </m:ctrlPr>
                              </m:sSupPr>
                              <m:e>
                                <m:r>
                                  <a:rPr lang="en-US" sz="2000" b="0" i="1" smtClean="0">
                                    <a:latin typeface="Cambria Math"/>
                                  </a:rPr>
                                  <m:t>396</m:t>
                                </m:r>
                              </m:e>
                              <m:sup>
                                <m:r>
                                  <a:rPr lang="en-US" sz="2000" b="0" i="1" smtClean="0">
                                    <a:latin typeface="Cambria Math"/>
                                  </a:rPr>
                                  <m:t>4</m:t>
                                </m:r>
                                <m:r>
                                  <a:rPr lang="en-US" sz="2000" b="0" i="1" smtClean="0">
                                    <a:latin typeface="Cambria Math"/>
                                  </a:rPr>
                                  <m:t>𝑘</m:t>
                                </m:r>
                              </m:sup>
                            </m:sSup>
                          </m:den>
                        </m:f>
                      </m:e>
                    </m:nary>
                  </m:oMath>
                </a14:m>
                <a:r>
                  <a:rPr lang="en-US" sz="2000" dirty="0" smtClean="0"/>
                  <a:t> (</a:t>
                </a:r>
                <a:r>
                  <a:rPr lang="en-US" sz="2000" dirty="0" err="1" smtClean="0"/>
                  <a:t>Ramanujan</a:t>
                </a:r>
                <a:r>
                  <a:rPr lang="en-US" sz="2000" dirty="0" smtClean="0"/>
                  <a:t>, ~1910)</a:t>
                </a:r>
                <a:endParaRPr lang="en-US" sz="20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593" t="-674"/>
                </a:stretch>
              </a:blipFill>
            </p:spPr>
            <p:txBody>
              <a:bodyPr/>
              <a:lstStyle/>
              <a:p>
                <a:r>
                  <a:rPr lang="en-US">
                    <a:noFill/>
                  </a:rPr>
                  <a:t> </a:t>
                </a:r>
              </a:p>
            </p:txBody>
          </p:sp>
        </mc:Fallback>
      </mc:AlternateContent>
    </p:spTree>
    <p:extLst>
      <p:ext uri="{BB962C8B-B14F-4D97-AF65-F5344CB8AC3E}">
        <p14:creationId xmlns:p14="http://schemas.microsoft.com/office/powerpoint/2010/main" val="309781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prove something!</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b="0" dirty="0" smtClean="0"/>
                  <a:t>Theorem: </a:t>
                </a:r>
                <a14:m>
                  <m:oMath xmlns:m="http://schemas.openxmlformats.org/officeDocument/2006/math">
                    <m:f>
                      <m:fPr>
                        <m:ctrlPr>
                          <a:rPr lang="en-US" b="0" i="1" smtClean="0">
                            <a:latin typeface="Cambria Math"/>
                          </a:rPr>
                        </m:ctrlPr>
                      </m:fPr>
                      <m:num>
                        <m:r>
                          <a:rPr lang="en-US" b="0" i="1" smtClean="0">
                            <a:latin typeface="Cambria Math"/>
                          </a:rPr>
                          <m:t>2</m:t>
                        </m:r>
                      </m:num>
                      <m:den>
                        <m:r>
                          <a:rPr lang="en-US" b="0" i="1" smtClean="0">
                            <a:latin typeface="Cambria Math"/>
                          </a:rPr>
                          <m:t>𝜋</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e>
                        </m:rad>
                      </m:num>
                      <m:den>
                        <m:r>
                          <a:rPr lang="en-US" b="0" i="1" smtClean="0">
                            <a:latin typeface="Cambria Math"/>
                          </a:rPr>
                          <m:t>2</m:t>
                        </m:r>
                      </m:den>
                    </m:f>
                  </m:oMath>
                </a14:m>
                <a:r>
                  <a:rPr lang="en-US" dirty="0" smtClean="0"/>
                  <a:t>… (</a:t>
                </a:r>
                <a:r>
                  <a:rPr lang="en-US" dirty="0" err="1" smtClean="0"/>
                  <a:t>Viete</a:t>
                </a:r>
                <a:r>
                  <a:rPr lang="en-US" dirty="0" smtClean="0"/>
                  <a:t>, 1543)</a:t>
                </a:r>
              </a:p>
              <a:p>
                <a:r>
                  <a:rPr lang="en-US" dirty="0" smtClean="0"/>
                  <a:t>Formulas we’re going to need:</a:t>
                </a:r>
              </a:p>
              <a:p>
                <a:r>
                  <a:rPr lang="en-US" dirty="0" smtClean="0"/>
                  <a:t>Sine double angle formula: </a:t>
                </a:r>
                <a14:m>
                  <m:oMath xmlns:m="http://schemas.openxmlformats.org/officeDocument/2006/math">
                    <m:func>
                      <m:funcPr>
                        <m:ctrlPr>
                          <a:rPr lang="en-US" b="0" i="1" smtClean="0">
                            <a:latin typeface="Cambria Math"/>
                          </a:rPr>
                        </m:ctrlPr>
                      </m:funcPr>
                      <m:fName>
                        <m:r>
                          <m:rPr>
                            <m:sty m:val="p"/>
                          </m:rPr>
                          <a:rPr lang="en-US" b="0" i="0" smtClean="0">
                            <a:latin typeface="Cambria Math"/>
                          </a:rPr>
                          <m:t>sin</m:t>
                        </m:r>
                      </m:fName>
                      <m:e>
                        <m:r>
                          <a:rPr lang="en-US" b="0" i="1" smtClean="0">
                            <a:latin typeface="Cambria Math"/>
                          </a:rPr>
                          <m:t>2</m:t>
                        </m:r>
                        <m:r>
                          <a:rPr lang="en-US" b="0" i="1" smtClean="0">
                            <a:latin typeface="Cambria Math"/>
                          </a:rPr>
                          <m:t>𝑥</m:t>
                        </m:r>
                      </m:e>
                    </m:func>
                    <m:r>
                      <a:rPr lang="en-US" b="0" i="1" smtClean="0">
                        <a:latin typeface="Cambria Math"/>
                      </a:rPr>
                      <m:t>=2</m:t>
                    </m:r>
                    <m:func>
                      <m:funcPr>
                        <m:ctrlPr>
                          <a:rPr lang="en-US" b="0" i="1" smtClean="0">
                            <a:latin typeface="Cambria Math"/>
                          </a:rPr>
                        </m:ctrlPr>
                      </m:funcPr>
                      <m:fName>
                        <m:r>
                          <m:rPr>
                            <m:sty m:val="p"/>
                          </m:rPr>
                          <a:rPr lang="en-US" b="0" i="0" smtClean="0">
                            <a:latin typeface="Cambria Math"/>
                          </a:rPr>
                          <m:t>sin</m:t>
                        </m:r>
                      </m:fName>
                      <m:e>
                        <m:r>
                          <a:rPr lang="en-US" b="0" i="1" smtClean="0">
                            <a:latin typeface="Cambria Math"/>
                          </a:rPr>
                          <m:t>𝑥</m:t>
                        </m:r>
                        <m:func>
                          <m:funcPr>
                            <m:ctrlPr>
                              <a:rPr lang="en-US" b="0" i="1" smtClean="0">
                                <a:latin typeface="Cambria Math"/>
                              </a:rPr>
                            </m:ctrlPr>
                          </m:funcPr>
                          <m:fName>
                            <m:r>
                              <m:rPr>
                                <m:sty m:val="p"/>
                              </m:rPr>
                              <a:rPr lang="en-US" b="0" i="0" smtClean="0">
                                <a:latin typeface="Cambria Math"/>
                              </a:rPr>
                              <m:t>cos</m:t>
                            </m:r>
                          </m:fName>
                          <m:e>
                            <m:r>
                              <a:rPr lang="en-US" b="0" i="1" smtClean="0">
                                <a:latin typeface="Cambria Math"/>
                              </a:rPr>
                              <m:t>𝑥</m:t>
                            </m:r>
                          </m:e>
                        </m:func>
                      </m:e>
                    </m:func>
                  </m:oMath>
                </a14:m>
                <a:endParaRPr lang="en-US" b="0" dirty="0" smtClean="0"/>
              </a:p>
              <a:p>
                <a:r>
                  <a:rPr lang="en-US" dirty="0" smtClean="0"/>
                  <a:t>Cosine half angle formula: </a:t>
                </a:r>
                <a14:m>
                  <m:oMath xmlns:m="http://schemas.openxmlformats.org/officeDocument/2006/math">
                    <m:func>
                      <m:funcPr>
                        <m:ctrlPr>
                          <a:rPr lang="en-US" b="0" i="1" smtClean="0">
                            <a:latin typeface="Cambria Math"/>
                          </a:rPr>
                        </m:ctrlPr>
                      </m:funcPr>
                      <m:fName>
                        <m:r>
                          <m:rPr>
                            <m:sty m:val="p"/>
                          </m:rPr>
                          <a:rPr lang="en-US" b="0" i="0" smtClean="0">
                            <a:latin typeface="Cambria Math"/>
                          </a:rPr>
                          <m:t>cos</m:t>
                        </m:r>
                      </m:fName>
                      <m:e>
                        <m:f>
                          <m:fPr>
                            <m:ctrlPr>
                              <a:rPr lang="en-US" b="0" i="1" smtClean="0">
                                <a:latin typeface="Cambria Math"/>
                              </a:rPr>
                            </m:ctrlPr>
                          </m:fPr>
                          <m:num>
                            <m:r>
                              <a:rPr lang="en-US" b="0" i="1" smtClean="0">
                                <a:latin typeface="Cambria Math"/>
                              </a:rPr>
                              <m:t>𝑥</m:t>
                            </m:r>
                          </m:num>
                          <m:den>
                            <m:r>
                              <a:rPr lang="en-US" b="0" i="1" smtClean="0">
                                <a:latin typeface="Cambria Math"/>
                              </a:rPr>
                              <m:t>2</m:t>
                            </m:r>
                          </m:den>
                        </m:f>
                      </m:e>
                    </m:func>
                    <m:r>
                      <a:rPr lang="en-US" b="0" i="1" smtClean="0">
                        <a:latin typeface="Cambria Math"/>
                      </a:rPr>
                      <m:t>=</m:t>
                    </m:r>
                    <m:rad>
                      <m:radPr>
                        <m:degHide m:val="on"/>
                        <m:ctrlPr>
                          <a:rPr lang="en-US" b="0" i="1" smtClean="0">
                            <a:latin typeface="Cambria Math"/>
                          </a:rPr>
                        </m:ctrlPr>
                      </m:radPr>
                      <m:deg/>
                      <m:e>
                        <m:f>
                          <m:fPr>
                            <m:ctrlPr>
                              <a:rPr lang="en-US" b="0" i="1" smtClean="0">
                                <a:latin typeface="Cambria Math"/>
                              </a:rPr>
                            </m:ctrlPr>
                          </m:fPr>
                          <m:num>
                            <m:r>
                              <a:rPr lang="en-US" b="0" i="1" smtClean="0">
                                <a:latin typeface="Cambria Math"/>
                              </a:rPr>
                              <m:t>1+</m:t>
                            </m:r>
                            <m:func>
                              <m:funcPr>
                                <m:ctrlPr>
                                  <a:rPr lang="en-US" b="0" i="1" smtClean="0">
                                    <a:latin typeface="Cambria Math"/>
                                  </a:rPr>
                                </m:ctrlPr>
                              </m:funcPr>
                              <m:fName>
                                <m:r>
                                  <m:rPr>
                                    <m:sty m:val="p"/>
                                  </m:rPr>
                                  <a:rPr lang="en-US" b="0" i="0" smtClean="0">
                                    <a:latin typeface="Cambria Math"/>
                                  </a:rPr>
                                  <m:t>cos</m:t>
                                </m:r>
                              </m:fName>
                              <m:e>
                                <m:r>
                                  <a:rPr lang="en-US" b="0" i="1" smtClean="0">
                                    <a:latin typeface="Cambria Math"/>
                                  </a:rPr>
                                  <m:t>𝑥</m:t>
                                </m:r>
                              </m:e>
                            </m:func>
                          </m:num>
                          <m:den>
                            <m:r>
                              <a:rPr lang="en-US" b="0" i="1" smtClean="0">
                                <a:latin typeface="Cambria Math"/>
                              </a:rPr>
                              <m:t>2</m:t>
                            </m:r>
                          </m:den>
                        </m:f>
                      </m:e>
                    </m:rad>
                  </m:oMath>
                </a14:m>
                <a:endParaRPr lang="en-US" b="0" dirty="0" smtClean="0"/>
              </a:p>
              <a:p>
                <a:r>
                  <a:rPr lang="en-US" dirty="0" smtClean="0"/>
                  <a:t>A basic result from calculus: </a:t>
                </a:r>
                <a14:m>
                  <m:oMath xmlns:m="http://schemas.openxmlformats.org/officeDocument/2006/math">
                    <m:func>
                      <m:funcPr>
                        <m:ctrlPr>
                          <a:rPr lang="en-US" i="1" smtClean="0">
                            <a:latin typeface="Cambria Math"/>
                          </a:rPr>
                        </m:ctrlPr>
                      </m:funcPr>
                      <m:fName>
                        <m:limLow>
                          <m:limLowPr>
                            <m:ctrlPr>
                              <a:rPr lang="en-US" i="1" smtClean="0">
                                <a:latin typeface="Cambria Math"/>
                              </a:rPr>
                            </m:ctrlPr>
                          </m:limLowPr>
                          <m:e>
                            <m:r>
                              <m:rPr>
                                <m:sty m:val="p"/>
                              </m:rPr>
                              <a:rPr lang="en-US" i="0" smtClean="0">
                                <a:latin typeface="Cambria Math"/>
                              </a:rPr>
                              <m:t>lim</m:t>
                            </m:r>
                          </m:e>
                          <m:lim>
                            <m:r>
                              <a:rPr lang="en-US" b="0" i="1" smtClean="0">
                                <a:latin typeface="Cambria Math"/>
                              </a:rPr>
                              <m:t>𝑥</m:t>
                            </m:r>
                            <m:r>
                              <a:rPr lang="en-US" b="0" i="1" smtClean="0">
                                <a:latin typeface="Cambria Math"/>
                              </a:rPr>
                              <m:t>→0</m:t>
                            </m:r>
                          </m:lim>
                        </m:limLow>
                      </m:fName>
                      <m:e>
                        <m:f>
                          <m:fPr>
                            <m:ctrlPr>
                              <a:rPr lang="en-US" b="0" i="1" smtClean="0">
                                <a:latin typeface="Cambria Math"/>
                              </a:rPr>
                            </m:ctrlPr>
                          </m:fPr>
                          <m:num>
                            <m:func>
                              <m:funcPr>
                                <m:ctrlPr>
                                  <a:rPr lang="en-US" b="0" i="1" smtClean="0">
                                    <a:latin typeface="Cambria Math"/>
                                  </a:rPr>
                                </m:ctrlPr>
                              </m:funcPr>
                              <m:fName>
                                <m:r>
                                  <m:rPr>
                                    <m:sty m:val="p"/>
                                  </m:rPr>
                                  <a:rPr lang="en-US" b="0" i="0" smtClean="0">
                                    <a:latin typeface="Cambria Math"/>
                                  </a:rPr>
                                  <m:t>sin</m:t>
                                </m:r>
                              </m:fName>
                              <m:e>
                                <m:r>
                                  <a:rPr lang="en-US" b="0" i="1" smtClean="0">
                                    <a:latin typeface="Cambria Math"/>
                                  </a:rPr>
                                  <m:t>𝑥</m:t>
                                </m:r>
                              </m:e>
                            </m:func>
                          </m:num>
                          <m:den>
                            <m:r>
                              <a:rPr lang="en-US" b="0" i="1" smtClean="0">
                                <a:latin typeface="Cambria Math"/>
                              </a:rPr>
                              <m:t>𝑥</m:t>
                            </m:r>
                          </m:den>
                        </m:f>
                      </m:e>
                    </m:func>
                    <m:r>
                      <a:rPr lang="en-US" b="0" i="1" smtClean="0">
                        <a:latin typeface="Cambria Math"/>
                      </a:rPr>
                      <m:t>=1</m:t>
                    </m:r>
                  </m:oMath>
                </a14:m>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963"/>
                </a:stretch>
              </a:blipFill>
            </p:spPr>
            <p:txBody>
              <a:bodyPr/>
              <a:lstStyle/>
              <a:p>
                <a:r>
                  <a:rPr lang="en-US">
                    <a:noFill/>
                  </a:rPr>
                  <a:t> </a:t>
                </a:r>
              </a:p>
            </p:txBody>
          </p:sp>
        </mc:Fallback>
      </mc:AlternateContent>
    </p:spTree>
    <p:extLst>
      <p:ext uri="{BB962C8B-B14F-4D97-AF65-F5344CB8AC3E}">
        <p14:creationId xmlns:p14="http://schemas.microsoft.com/office/powerpoint/2010/main" val="3157533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p:txBody>
              <a:bodyPr>
                <a:normAutofit fontScale="90000"/>
              </a:bodyPr>
              <a:lstStyle/>
              <a:p>
                <a:r>
                  <a:rPr lang="en-US" b="0" dirty="0" smtClean="0"/>
                  <a:t>Theorem: </a:t>
                </a:r>
                <a14:m>
                  <m:oMath xmlns:m="http://schemas.openxmlformats.org/officeDocument/2006/math">
                    <m:f>
                      <m:fPr>
                        <m:ctrlPr>
                          <a:rPr lang="en-US" b="0" i="1" smtClean="0">
                            <a:latin typeface="Cambria Math"/>
                          </a:rPr>
                        </m:ctrlPr>
                      </m:fPr>
                      <m:num>
                        <m:r>
                          <a:rPr lang="en-US" b="0" i="1" smtClean="0">
                            <a:latin typeface="Cambria Math"/>
                          </a:rPr>
                          <m:t>2</m:t>
                        </m:r>
                      </m:num>
                      <m:den>
                        <m:r>
                          <a:rPr lang="en-US" b="0" i="1" smtClean="0">
                            <a:latin typeface="Cambria Math"/>
                          </a:rPr>
                          <m:t>𝜋</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e>
                        </m:rad>
                      </m:num>
                      <m:den>
                        <m:r>
                          <a:rPr lang="en-US" b="0" i="1" smtClean="0">
                            <a:latin typeface="Cambria Math"/>
                          </a:rPr>
                          <m:t>2</m:t>
                        </m:r>
                      </m:den>
                    </m:f>
                  </m:oMath>
                </a14:m>
                <a:r>
                  <a:rPr lang="en-US" dirty="0" smtClean="0"/>
                  <a:t>…</a:t>
                </a:r>
                <a:r>
                  <a:rPr lang="en-US" dirty="0" smtClean="0"/>
                  <a:t/>
                </a:r>
                <a:br>
                  <a:rPr lang="en-US" dirty="0" smtClean="0"/>
                </a:br>
                <a:endParaRPr lang="en-US" dirty="0"/>
              </a:p>
            </p:txBody>
          </p:sp>
        </mc:Choice>
        <mc:Fallback>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t="-12234" b="-4095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pPr marL="0" indent="0">
                  <a:buNone/>
                </a:pPr>
                <a:r>
                  <a:rPr lang="en-US" dirty="0" smtClean="0"/>
                  <a:t>We start by iterating the double angle formula:</a:t>
                </a:r>
                <a:endParaRPr lang="en-US" dirty="0"/>
              </a:p>
              <a:p>
                <a:pPr marL="0" indent="0">
                  <a:buNone/>
                </a:pPr>
                <a:r>
                  <a:rPr lang="en-US" b="0" dirty="0" smtClean="0"/>
                  <a:t>	</a:t>
                </a:r>
                <a14:m>
                  <m:oMath xmlns:m="http://schemas.openxmlformats.org/officeDocument/2006/math">
                    <m:func>
                      <m:funcPr>
                        <m:ctrlPr>
                          <a:rPr lang="en-US" b="0" i="1" smtClean="0">
                            <a:latin typeface="Cambria Math"/>
                          </a:rPr>
                        </m:ctrlPr>
                      </m:funcPr>
                      <m:fName>
                        <m:r>
                          <m:rPr>
                            <m:sty m:val="p"/>
                          </m:rPr>
                          <a:rPr lang="en-US" b="0" i="0" smtClean="0">
                            <a:latin typeface="Cambria Math"/>
                          </a:rPr>
                          <m:t>sin</m:t>
                        </m:r>
                      </m:fName>
                      <m:e>
                        <m:r>
                          <a:rPr lang="en-US" b="0" i="1" smtClean="0">
                            <a:latin typeface="Cambria Math"/>
                          </a:rPr>
                          <m:t>𝑥</m:t>
                        </m:r>
                        <m:r>
                          <a:rPr lang="en-US" b="0" i="1" smtClean="0">
                            <a:latin typeface="Cambria Math"/>
                          </a:rPr>
                          <m:t>=</m:t>
                        </m:r>
                      </m:e>
                    </m:func>
                    <m:r>
                      <a:rPr lang="en-US" b="0" i="1" smtClean="0">
                        <a:latin typeface="Cambria Math"/>
                      </a:rPr>
                      <m:t>2</m:t>
                    </m:r>
                    <m:func>
                      <m:funcPr>
                        <m:ctrlPr>
                          <a:rPr lang="en-US" b="0" i="1" smtClean="0">
                            <a:latin typeface="Cambria Math"/>
                          </a:rPr>
                        </m:ctrlPr>
                      </m:funcPr>
                      <m:fName>
                        <m:r>
                          <m:rPr>
                            <m:sty m:val="p"/>
                          </m:rPr>
                          <a:rPr lang="en-US" b="0" i="0" smtClean="0">
                            <a:latin typeface="Cambria Math"/>
                          </a:rPr>
                          <m:t>sin</m:t>
                        </m:r>
                      </m:fName>
                      <m:e>
                        <m:f>
                          <m:fPr>
                            <m:ctrlPr>
                              <a:rPr lang="en-US" b="0" i="1" smtClean="0">
                                <a:latin typeface="Cambria Math"/>
                              </a:rPr>
                            </m:ctrlPr>
                          </m:fPr>
                          <m:num>
                            <m:r>
                              <a:rPr lang="en-US" b="0" i="1" smtClean="0">
                                <a:latin typeface="Cambria Math"/>
                              </a:rPr>
                              <m:t>𝑥</m:t>
                            </m:r>
                          </m:num>
                          <m:den>
                            <m:r>
                              <a:rPr lang="en-US" b="0" i="1" smtClean="0">
                                <a:latin typeface="Cambria Math"/>
                              </a:rPr>
                              <m:t>2</m:t>
                            </m:r>
                          </m:den>
                        </m:f>
                      </m:e>
                    </m:func>
                    <m:func>
                      <m:funcPr>
                        <m:ctrlPr>
                          <a:rPr lang="en-US" b="0" i="1" smtClean="0">
                            <a:latin typeface="Cambria Math"/>
                          </a:rPr>
                        </m:ctrlPr>
                      </m:funcPr>
                      <m:fName>
                        <m:r>
                          <m:rPr>
                            <m:sty m:val="p"/>
                          </m:rPr>
                          <a:rPr lang="en-US" b="0" i="0" smtClean="0">
                            <a:latin typeface="Cambria Math"/>
                          </a:rPr>
                          <m:t>cos</m:t>
                        </m:r>
                      </m:fName>
                      <m:e>
                        <m:f>
                          <m:fPr>
                            <m:ctrlPr>
                              <a:rPr lang="en-US" b="0" i="1" smtClean="0">
                                <a:latin typeface="Cambria Math"/>
                              </a:rPr>
                            </m:ctrlPr>
                          </m:fPr>
                          <m:num>
                            <m:r>
                              <a:rPr lang="en-US" b="0" i="1" smtClean="0">
                                <a:latin typeface="Cambria Math"/>
                              </a:rPr>
                              <m:t>𝑥</m:t>
                            </m:r>
                          </m:num>
                          <m:den>
                            <m:r>
                              <a:rPr lang="en-US" b="0" i="1" smtClean="0">
                                <a:latin typeface="Cambria Math"/>
                              </a:rPr>
                              <m:t>2</m:t>
                            </m:r>
                          </m:den>
                        </m:f>
                      </m:e>
                    </m:func>
                  </m:oMath>
                </a14:m>
                <a:endParaRPr lang="en-US" dirty="0" smtClean="0"/>
              </a:p>
              <a:p>
                <a:pPr marL="0" indent="0">
                  <a:buNone/>
                </a:pPr>
                <a:r>
                  <a:rPr lang="en-US" b="0" dirty="0" smtClean="0"/>
                  <a:t>		</a:t>
                </a:r>
                <a14:m>
                  <m:oMath xmlns:m="http://schemas.openxmlformats.org/officeDocument/2006/math">
                    <m:r>
                      <a:rPr lang="en-US" b="0" i="1" smtClean="0">
                        <a:latin typeface="Cambria Math"/>
                      </a:rPr>
                      <m:t>=4</m:t>
                    </m:r>
                    <m:func>
                      <m:funcPr>
                        <m:ctrlPr>
                          <a:rPr lang="en-US" b="0" i="1" smtClean="0">
                            <a:latin typeface="Cambria Math"/>
                          </a:rPr>
                        </m:ctrlPr>
                      </m:funcPr>
                      <m:fName>
                        <m:r>
                          <m:rPr>
                            <m:sty m:val="p"/>
                          </m:rPr>
                          <a:rPr lang="en-US" b="0" i="0" smtClean="0">
                            <a:latin typeface="Cambria Math"/>
                          </a:rPr>
                          <m:t>sin</m:t>
                        </m:r>
                      </m:fName>
                      <m:e>
                        <m:f>
                          <m:fPr>
                            <m:ctrlPr>
                              <a:rPr lang="en-US" b="0" i="1" smtClean="0">
                                <a:latin typeface="Cambria Math"/>
                              </a:rPr>
                            </m:ctrlPr>
                          </m:fPr>
                          <m:num>
                            <m:r>
                              <a:rPr lang="en-US" b="0" i="1" smtClean="0">
                                <a:latin typeface="Cambria Math"/>
                              </a:rPr>
                              <m:t>𝑥</m:t>
                            </m:r>
                          </m:num>
                          <m:den>
                            <m:r>
                              <a:rPr lang="en-US" b="0" i="1" smtClean="0">
                                <a:latin typeface="Cambria Math"/>
                              </a:rPr>
                              <m:t>4</m:t>
                            </m:r>
                          </m:den>
                        </m:f>
                      </m:e>
                    </m:func>
                    <m:func>
                      <m:funcPr>
                        <m:ctrlPr>
                          <a:rPr lang="en-US" b="0" i="1" smtClean="0">
                            <a:latin typeface="Cambria Math"/>
                          </a:rPr>
                        </m:ctrlPr>
                      </m:funcPr>
                      <m:fName>
                        <m:r>
                          <m:rPr>
                            <m:sty m:val="p"/>
                          </m:rPr>
                          <a:rPr lang="en-US" b="0" i="0" smtClean="0">
                            <a:latin typeface="Cambria Math"/>
                          </a:rPr>
                          <m:t>cos</m:t>
                        </m:r>
                      </m:fName>
                      <m:e>
                        <m:f>
                          <m:fPr>
                            <m:ctrlPr>
                              <a:rPr lang="en-US" b="0" i="1" smtClean="0">
                                <a:latin typeface="Cambria Math"/>
                              </a:rPr>
                            </m:ctrlPr>
                          </m:fPr>
                          <m:num>
                            <m:r>
                              <a:rPr lang="en-US" b="0" i="1" smtClean="0">
                                <a:latin typeface="Cambria Math"/>
                              </a:rPr>
                              <m:t>𝑥</m:t>
                            </m:r>
                          </m:num>
                          <m:den>
                            <m:r>
                              <a:rPr lang="en-US" b="0" i="1" smtClean="0">
                                <a:latin typeface="Cambria Math"/>
                              </a:rPr>
                              <m:t>4</m:t>
                            </m:r>
                          </m:den>
                        </m:f>
                      </m:e>
                    </m:func>
                    <m:func>
                      <m:funcPr>
                        <m:ctrlPr>
                          <a:rPr lang="en-US" b="0" i="1" smtClean="0">
                            <a:latin typeface="Cambria Math"/>
                          </a:rPr>
                        </m:ctrlPr>
                      </m:funcPr>
                      <m:fName>
                        <m:r>
                          <m:rPr>
                            <m:sty m:val="p"/>
                          </m:rPr>
                          <a:rPr lang="en-US" b="0" i="0" smtClean="0">
                            <a:latin typeface="Cambria Math"/>
                          </a:rPr>
                          <m:t>cos</m:t>
                        </m:r>
                      </m:fName>
                      <m:e>
                        <m:f>
                          <m:fPr>
                            <m:ctrlPr>
                              <a:rPr lang="en-US" b="0" i="1" smtClean="0">
                                <a:latin typeface="Cambria Math"/>
                              </a:rPr>
                            </m:ctrlPr>
                          </m:fPr>
                          <m:num>
                            <m:r>
                              <a:rPr lang="en-US" b="0" i="1" smtClean="0">
                                <a:latin typeface="Cambria Math"/>
                              </a:rPr>
                              <m:t>𝑥</m:t>
                            </m:r>
                          </m:num>
                          <m:den>
                            <m:r>
                              <a:rPr lang="en-US" b="0" i="1" smtClean="0">
                                <a:latin typeface="Cambria Math"/>
                              </a:rPr>
                              <m:t>2</m:t>
                            </m:r>
                          </m:den>
                        </m:f>
                      </m:e>
                    </m:func>
                  </m:oMath>
                </a14:m>
                <a:endParaRPr lang="en-US" dirty="0" smtClean="0"/>
              </a:p>
              <a:p>
                <a:pPr marL="0" indent="0">
                  <a:buNone/>
                </a:pPr>
                <a:r>
                  <a:rPr lang="en-US" b="0" dirty="0" smtClean="0"/>
                  <a:t>		</a:t>
                </a:r>
                <a14:m>
                  <m:oMath xmlns:m="http://schemas.openxmlformats.org/officeDocument/2006/math">
                    <m:r>
                      <a:rPr lang="en-US" b="0" i="1" smtClean="0">
                        <a:latin typeface="Cambria Math"/>
                      </a:rPr>
                      <m:t>=8</m:t>
                    </m:r>
                    <m:func>
                      <m:funcPr>
                        <m:ctrlPr>
                          <a:rPr lang="en-US" b="0" i="1" smtClean="0">
                            <a:latin typeface="Cambria Math"/>
                          </a:rPr>
                        </m:ctrlPr>
                      </m:funcPr>
                      <m:fName>
                        <m:r>
                          <m:rPr>
                            <m:sty m:val="p"/>
                          </m:rPr>
                          <a:rPr lang="en-US" b="0" i="0" smtClean="0">
                            <a:latin typeface="Cambria Math"/>
                          </a:rPr>
                          <m:t>sin</m:t>
                        </m:r>
                      </m:fName>
                      <m:e>
                        <m:f>
                          <m:fPr>
                            <m:ctrlPr>
                              <a:rPr lang="en-US" b="0" i="1" smtClean="0">
                                <a:latin typeface="Cambria Math"/>
                              </a:rPr>
                            </m:ctrlPr>
                          </m:fPr>
                          <m:num>
                            <m:r>
                              <a:rPr lang="en-US" b="0" i="1" smtClean="0">
                                <a:latin typeface="Cambria Math"/>
                              </a:rPr>
                              <m:t>𝑥</m:t>
                            </m:r>
                          </m:num>
                          <m:den>
                            <m:r>
                              <a:rPr lang="en-US" b="0" i="1" smtClean="0">
                                <a:latin typeface="Cambria Math"/>
                              </a:rPr>
                              <m:t>8</m:t>
                            </m:r>
                          </m:den>
                        </m:f>
                      </m:e>
                    </m:func>
                    <m:func>
                      <m:funcPr>
                        <m:ctrlPr>
                          <a:rPr lang="en-US" b="0" i="1" smtClean="0">
                            <a:latin typeface="Cambria Math"/>
                          </a:rPr>
                        </m:ctrlPr>
                      </m:funcPr>
                      <m:fName>
                        <m:r>
                          <m:rPr>
                            <m:sty m:val="p"/>
                          </m:rPr>
                          <a:rPr lang="en-US" b="0" i="0" smtClean="0">
                            <a:latin typeface="Cambria Math"/>
                          </a:rPr>
                          <m:t>cos</m:t>
                        </m:r>
                      </m:fName>
                      <m:e>
                        <m:f>
                          <m:fPr>
                            <m:ctrlPr>
                              <a:rPr lang="en-US" b="0" i="1" smtClean="0">
                                <a:latin typeface="Cambria Math"/>
                              </a:rPr>
                            </m:ctrlPr>
                          </m:fPr>
                          <m:num>
                            <m:r>
                              <a:rPr lang="en-US" b="0" i="1" smtClean="0">
                                <a:latin typeface="Cambria Math"/>
                              </a:rPr>
                              <m:t>𝑥</m:t>
                            </m:r>
                          </m:num>
                          <m:den>
                            <m:r>
                              <a:rPr lang="en-US" b="0" i="1" smtClean="0">
                                <a:latin typeface="Cambria Math"/>
                              </a:rPr>
                              <m:t>8</m:t>
                            </m:r>
                          </m:den>
                        </m:f>
                      </m:e>
                    </m:func>
                    <m:func>
                      <m:funcPr>
                        <m:ctrlPr>
                          <a:rPr lang="en-US" b="0" i="1" smtClean="0">
                            <a:latin typeface="Cambria Math"/>
                          </a:rPr>
                        </m:ctrlPr>
                      </m:funcPr>
                      <m:fName>
                        <m:r>
                          <m:rPr>
                            <m:sty m:val="p"/>
                          </m:rPr>
                          <a:rPr lang="en-US" b="0" i="0" smtClean="0">
                            <a:latin typeface="Cambria Math"/>
                          </a:rPr>
                          <m:t>cos</m:t>
                        </m:r>
                      </m:fName>
                      <m:e>
                        <m:f>
                          <m:fPr>
                            <m:ctrlPr>
                              <a:rPr lang="en-US" b="0" i="1" smtClean="0">
                                <a:latin typeface="Cambria Math"/>
                              </a:rPr>
                            </m:ctrlPr>
                          </m:fPr>
                          <m:num>
                            <m:r>
                              <a:rPr lang="en-US" b="0" i="1" smtClean="0">
                                <a:latin typeface="Cambria Math"/>
                              </a:rPr>
                              <m:t>𝑥</m:t>
                            </m:r>
                          </m:num>
                          <m:den>
                            <m:r>
                              <a:rPr lang="en-US" b="0" i="1" smtClean="0">
                                <a:latin typeface="Cambria Math"/>
                              </a:rPr>
                              <m:t>4</m:t>
                            </m:r>
                          </m:den>
                        </m:f>
                      </m:e>
                    </m:func>
                    <m:func>
                      <m:funcPr>
                        <m:ctrlPr>
                          <a:rPr lang="en-US" b="0" i="1" smtClean="0">
                            <a:latin typeface="Cambria Math"/>
                          </a:rPr>
                        </m:ctrlPr>
                      </m:funcPr>
                      <m:fName>
                        <m:r>
                          <m:rPr>
                            <m:sty m:val="p"/>
                          </m:rPr>
                          <a:rPr lang="en-US" b="0" i="0" smtClean="0">
                            <a:latin typeface="Cambria Math"/>
                          </a:rPr>
                          <m:t>cos</m:t>
                        </m:r>
                      </m:fName>
                      <m:e>
                        <m:f>
                          <m:fPr>
                            <m:ctrlPr>
                              <a:rPr lang="en-US" b="0" i="1" smtClean="0">
                                <a:latin typeface="Cambria Math"/>
                              </a:rPr>
                            </m:ctrlPr>
                          </m:fPr>
                          <m:num>
                            <m:r>
                              <a:rPr lang="en-US" b="0" i="1" smtClean="0">
                                <a:latin typeface="Cambria Math"/>
                              </a:rPr>
                              <m:t>𝑥</m:t>
                            </m:r>
                          </m:num>
                          <m:den>
                            <m:r>
                              <a:rPr lang="en-US" b="0" i="1" smtClean="0">
                                <a:latin typeface="Cambria Math"/>
                              </a:rPr>
                              <m:t>2</m:t>
                            </m:r>
                          </m:den>
                        </m:f>
                      </m:e>
                    </m:func>
                  </m:oMath>
                </a14:m>
                <a:endParaRPr lang="en-US" b="0" dirty="0" smtClean="0"/>
              </a:p>
              <a:p>
                <a:pPr marL="0" indent="0">
                  <a:buNone/>
                </a:pPr>
                <a:r>
                  <a:rPr lang="en-US" b="0" dirty="0" smtClean="0"/>
                  <a:t>		</a:t>
                </a:r>
                <a14:m>
                  <m:oMath xmlns:m="http://schemas.openxmlformats.org/officeDocument/2006/math">
                    <m:r>
                      <a:rPr lang="en-US" b="0" i="1" smtClean="0">
                        <a:latin typeface="Cambria Math"/>
                      </a:rPr>
                      <m:t>=…</m:t>
                    </m:r>
                  </m:oMath>
                </a14:m>
                <a:endParaRPr lang="en-US" dirty="0" smtClean="0"/>
              </a:p>
              <a:p>
                <a:pPr marL="400050" lvl="1" indent="0">
                  <a:buNone/>
                </a:pPr>
                <a:r>
                  <a:rPr lang="en-US" sz="2400" b="0" dirty="0" smtClean="0"/>
                  <a:t>		</a:t>
                </a:r>
                <a14:m>
                  <m:oMath xmlns:m="http://schemas.openxmlformats.org/officeDocument/2006/math">
                    <m:r>
                      <a:rPr lang="en-US" sz="2400" b="0" i="1" smtClean="0">
                        <a:latin typeface="Cambria Math"/>
                      </a:rPr>
                      <m:t>=</m:t>
                    </m:r>
                    <m:sSup>
                      <m:sSupPr>
                        <m:ctrlPr>
                          <a:rPr lang="en-US" sz="2400" b="0" i="1" smtClean="0">
                            <a:latin typeface="Cambria Math"/>
                          </a:rPr>
                        </m:ctrlPr>
                      </m:sSupPr>
                      <m:e>
                        <m:r>
                          <a:rPr lang="en-US" sz="2400" b="0" i="1" smtClean="0">
                            <a:latin typeface="Cambria Math"/>
                          </a:rPr>
                          <m:t>2</m:t>
                        </m:r>
                      </m:e>
                      <m:sup>
                        <m:r>
                          <a:rPr lang="en-US" sz="2400" b="0" i="1" smtClean="0">
                            <a:latin typeface="Cambria Math"/>
                          </a:rPr>
                          <m:t>𝑛</m:t>
                        </m:r>
                      </m:sup>
                    </m:sSup>
                    <m:func>
                      <m:funcPr>
                        <m:ctrlPr>
                          <a:rPr lang="en-US" sz="2400" b="0" i="1" smtClean="0">
                            <a:latin typeface="Cambria Math"/>
                          </a:rPr>
                        </m:ctrlPr>
                      </m:funcPr>
                      <m:fName>
                        <m:r>
                          <m:rPr>
                            <m:sty m:val="p"/>
                          </m:rPr>
                          <a:rPr lang="en-US" sz="2400" b="0" i="0" smtClean="0">
                            <a:latin typeface="Cambria Math"/>
                          </a:rPr>
                          <m:t>sin</m:t>
                        </m:r>
                      </m:fName>
                      <m:e>
                        <m:f>
                          <m:fPr>
                            <m:ctrlPr>
                              <a:rPr lang="en-US" sz="2400" b="0" i="1" smtClean="0">
                                <a:latin typeface="Cambria Math"/>
                              </a:rPr>
                            </m:ctrlPr>
                          </m:fPr>
                          <m:num>
                            <m:r>
                              <a:rPr lang="en-US" sz="2400" b="0" i="1" smtClean="0">
                                <a:latin typeface="Cambria Math"/>
                              </a:rPr>
                              <m:t>𝑥</m:t>
                            </m:r>
                          </m:num>
                          <m:den>
                            <m:sSup>
                              <m:sSupPr>
                                <m:ctrlPr>
                                  <a:rPr lang="en-US" sz="2400" b="0" i="1" smtClean="0">
                                    <a:latin typeface="Cambria Math"/>
                                  </a:rPr>
                                </m:ctrlPr>
                              </m:sSupPr>
                              <m:e>
                                <m:r>
                                  <a:rPr lang="en-US" sz="2400" b="0" i="1" smtClean="0">
                                    <a:latin typeface="Cambria Math"/>
                                  </a:rPr>
                                  <m:t>2</m:t>
                                </m:r>
                              </m:e>
                              <m:sup>
                                <m:r>
                                  <a:rPr lang="en-US" sz="2400" b="0" i="1" smtClean="0">
                                    <a:latin typeface="Cambria Math"/>
                                  </a:rPr>
                                  <m:t>𝑛</m:t>
                                </m:r>
                              </m:sup>
                            </m:sSup>
                          </m:den>
                        </m:f>
                      </m:e>
                    </m:func>
                    <m:nary>
                      <m:naryPr>
                        <m:chr m:val="∏"/>
                        <m:ctrlPr>
                          <a:rPr lang="en-US" sz="2400" b="0" i="1" smtClean="0">
                            <a:latin typeface="Cambria Math"/>
                          </a:rPr>
                        </m:ctrlPr>
                      </m:naryPr>
                      <m:sub>
                        <m:r>
                          <m:rPr>
                            <m:brk m:alnAt="23"/>
                          </m:rPr>
                          <a:rPr lang="en-US" sz="2400" b="0" i="1" smtClean="0">
                            <a:latin typeface="Cambria Math"/>
                          </a:rPr>
                          <m:t>𝑖</m:t>
                        </m:r>
                        <m:r>
                          <a:rPr lang="en-US" sz="2400" b="0" i="1" smtClean="0">
                            <a:latin typeface="Cambria Math"/>
                          </a:rPr>
                          <m:t>=1</m:t>
                        </m:r>
                      </m:sub>
                      <m:sup>
                        <m:r>
                          <a:rPr lang="en-US" sz="2400" b="0" i="1" smtClean="0">
                            <a:latin typeface="Cambria Math"/>
                          </a:rPr>
                          <m:t>𝑛</m:t>
                        </m:r>
                      </m:sup>
                      <m:e>
                        <m:func>
                          <m:funcPr>
                            <m:ctrlPr>
                              <a:rPr lang="en-US" sz="2400" b="0" i="1" smtClean="0">
                                <a:latin typeface="Cambria Math"/>
                              </a:rPr>
                            </m:ctrlPr>
                          </m:funcPr>
                          <m:fName>
                            <m:r>
                              <m:rPr>
                                <m:sty m:val="p"/>
                              </m:rPr>
                              <a:rPr lang="en-US" sz="2400" b="0" i="0" smtClean="0">
                                <a:latin typeface="Cambria Math"/>
                              </a:rPr>
                              <m:t>cos</m:t>
                            </m:r>
                          </m:fName>
                          <m:e>
                            <m:f>
                              <m:fPr>
                                <m:ctrlPr>
                                  <a:rPr lang="en-US" sz="2400" b="0" i="1" smtClean="0">
                                    <a:latin typeface="Cambria Math"/>
                                  </a:rPr>
                                </m:ctrlPr>
                              </m:fPr>
                              <m:num>
                                <m:r>
                                  <a:rPr lang="en-US" sz="2400" b="0" i="1" smtClean="0">
                                    <a:latin typeface="Cambria Math"/>
                                  </a:rPr>
                                  <m:t>𝑥</m:t>
                                </m:r>
                              </m:num>
                              <m:den>
                                <m:sSup>
                                  <m:sSupPr>
                                    <m:ctrlPr>
                                      <a:rPr lang="en-US" sz="2400" b="0" i="1" smtClean="0">
                                        <a:latin typeface="Cambria Math"/>
                                      </a:rPr>
                                    </m:ctrlPr>
                                  </m:sSupPr>
                                  <m:e>
                                    <m:r>
                                      <a:rPr lang="en-US" sz="2400" b="0" i="1" smtClean="0">
                                        <a:latin typeface="Cambria Math"/>
                                      </a:rPr>
                                      <m:t>2</m:t>
                                    </m:r>
                                  </m:e>
                                  <m:sup>
                                    <m:r>
                                      <a:rPr lang="en-US" sz="2400" b="0" i="1" smtClean="0">
                                        <a:latin typeface="Cambria Math"/>
                                      </a:rPr>
                                      <m:t>𝑖</m:t>
                                    </m:r>
                                  </m:sup>
                                </m:sSup>
                              </m:den>
                            </m:f>
                          </m:e>
                        </m:func>
                      </m:e>
                    </m:nary>
                  </m:oMath>
                </a14:m>
                <a:endParaRPr lang="en-US"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111" t="-1078"/>
                </a:stretch>
              </a:blipFill>
            </p:spPr>
            <p:txBody>
              <a:bodyPr/>
              <a:lstStyle/>
              <a:p>
                <a:r>
                  <a:rPr lang="en-US">
                    <a:noFill/>
                  </a:rPr>
                  <a:t> </a:t>
                </a:r>
              </a:p>
            </p:txBody>
          </p:sp>
        </mc:Fallback>
      </mc:AlternateContent>
    </p:spTree>
    <p:extLst>
      <p:ext uri="{BB962C8B-B14F-4D97-AF65-F5344CB8AC3E}">
        <p14:creationId xmlns:p14="http://schemas.microsoft.com/office/powerpoint/2010/main" val="182104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p:txBody>
              <a:bodyPr>
                <a:normAutofit fontScale="90000"/>
              </a:bodyPr>
              <a:lstStyle/>
              <a:p>
                <a:r>
                  <a:rPr lang="en-US" b="0" dirty="0" smtClean="0"/>
                  <a:t>Theorem: </a:t>
                </a:r>
                <a14:m>
                  <m:oMath xmlns:m="http://schemas.openxmlformats.org/officeDocument/2006/math">
                    <m:f>
                      <m:fPr>
                        <m:ctrlPr>
                          <a:rPr lang="en-US" b="0" i="1" smtClean="0">
                            <a:latin typeface="Cambria Math"/>
                          </a:rPr>
                        </m:ctrlPr>
                      </m:fPr>
                      <m:num>
                        <m:r>
                          <a:rPr lang="en-US" b="0" i="1" smtClean="0">
                            <a:latin typeface="Cambria Math"/>
                          </a:rPr>
                          <m:t>2</m:t>
                        </m:r>
                      </m:num>
                      <m:den>
                        <m:r>
                          <a:rPr lang="en-US" b="0" i="1" smtClean="0">
                            <a:latin typeface="Cambria Math"/>
                          </a:rPr>
                          <m:t>𝜋</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e>
                        </m:rad>
                      </m:num>
                      <m:den>
                        <m:r>
                          <a:rPr lang="en-US" b="0" i="1" smtClean="0">
                            <a:latin typeface="Cambria Math"/>
                          </a:rPr>
                          <m:t>2</m:t>
                        </m:r>
                      </m:den>
                    </m:f>
                  </m:oMath>
                </a14:m>
                <a:r>
                  <a:rPr lang="en-US" dirty="0" smtClean="0"/>
                  <a:t>…</a:t>
                </a:r>
                <a:r>
                  <a:rPr lang="en-US" dirty="0" smtClean="0"/>
                  <a:t/>
                </a:r>
                <a:br>
                  <a:rPr lang="en-US" dirty="0" smtClean="0"/>
                </a:br>
                <a:endParaRPr lang="en-US" dirty="0"/>
              </a:p>
            </p:txBody>
          </p:sp>
        </mc:Choice>
        <mc:Fallback>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t="-12234" b="-4095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marL="0" indent="0">
                  <a:buNone/>
                </a:pPr>
                <a:r>
                  <a:rPr lang="en-US" b="0" dirty="0" smtClean="0"/>
                  <a:t>	</a:t>
                </a:r>
                <a14:m>
                  <m:oMath xmlns:m="http://schemas.openxmlformats.org/officeDocument/2006/math">
                    <m:func>
                      <m:funcPr>
                        <m:ctrlPr>
                          <a:rPr lang="en-US" b="0" i="1" smtClean="0">
                            <a:latin typeface="Cambria Math"/>
                          </a:rPr>
                        </m:ctrlPr>
                      </m:funcPr>
                      <m:fName>
                        <m:r>
                          <m:rPr>
                            <m:sty m:val="p"/>
                          </m:rPr>
                          <a:rPr lang="en-US" i="0" smtClean="0">
                            <a:latin typeface="Cambria Math"/>
                          </a:rPr>
                          <m:t>sin</m:t>
                        </m:r>
                      </m:fName>
                      <m:e>
                        <m:r>
                          <a:rPr lang="en-US" b="0" i="1" smtClean="0">
                            <a:latin typeface="Cambria Math"/>
                          </a:rPr>
                          <m:t>𝑥</m:t>
                        </m:r>
                      </m:e>
                    </m:func>
                    <m:r>
                      <a:rPr lang="en-US" sz="2400" b="0" i="1" smtClean="0">
                        <a:latin typeface="Cambria Math"/>
                      </a:rPr>
                      <m:t>=</m:t>
                    </m:r>
                    <m:sSup>
                      <m:sSupPr>
                        <m:ctrlPr>
                          <a:rPr lang="en-US" sz="2400" b="0" i="1" smtClean="0">
                            <a:latin typeface="Cambria Math"/>
                          </a:rPr>
                        </m:ctrlPr>
                      </m:sSupPr>
                      <m:e>
                        <m:r>
                          <a:rPr lang="en-US" sz="2400" b="0" i="1" smtClean="0">
                            <a:latin typeface="Cambria Math"/>
                          </a:rPr>
                          <m:t>2</m:t>
                        </m:r>
                      </m:e>
                      <m:sup>
                        <m:r>
                          <a:rPr lang="en-US" sz="2400" b="0" i="1" smtClean="0">
                            <a:latin typeface="Cambria Math"/>
                          </a:rPr>
                          <m:t>𝑛</m:t>
                        </m:r>
                      </m:sup>
                    </m:sSup>
                    <m:func>
                      <m:funcPr>
                        <m:ctrlPr>
                          <a:rPr lang="en-US" sz="2400" b="0" i="1" smtClean="0">
                            <a:latin typeface="Cambria Math"/>
                          </a:rPr>
                        </m:ctrlPr>
                      </m:funcPr>
                      <m:fName>
                        <m:r>
                          <m:rPr>
                            <m:sty m:val="p"/>
                          </m:rPr>
                          <a:rPr lang="en-US" sz="2400" b="0" i="0" smtClean="0">
                            <a:latin typeface="Cambria Math"/>
                          </a:rPr>
                          <m:t>sin</m:t>
                        </m:r>
                      </m:fName>
                      <m:e>
                        <m:f>
                          <m:fPr>
                            <m:ctrlPr>
                              <a:rPr lang="en-US" sz="2400" b="0" i="1" smtClean="0">
                                <a:latin typeface="Cambria Math"/>
                              </a:rPr>
                            </m:ctrlPr>
                          </m:fPr>
                          <m:num>
                            <m:r>
                              <a:rPr lang="en-US" sz="2400" b="0" i="1" smtClean="0">
                                <a:latin typeface="Cambria Math"/>
                              </a:rPr>
                              <m:t>𝑥</m:t>
                            </m:r>
                          </m:num>
                          <m:den>
                            <m:sSup>
                              <m:sSupPr>
                                <m:ctrlPr>
                                  <a:rPr lang="en-US" sz="2400" b="0" i="1" smtClean="0">
                                    <a:latin typeface="Cambria Math"/>
                                  </a:rPr>
                                </m:ctrlPr>
                              </m:sSupPr>
                              <m:e>
                                <m:r>
                                  <a:rPr lang="en-US" sz="2400" b="0" i="1" smtClean="0">
                                    <a:latin typeface="Cambria Math"/>
                                  </a:rPr>
                                  <m:t>2</m:t>
                                </m:r>
                              </m:e>
                              <m:sup>
                                <m:r>
                                  <a:rPr lang="en-US" sz="2400" b="0" i="1" smtClean="0">
                                    <a:latin typeface="Cambria Math"/>
                                  </a:rPr>
                                  <m:t>𝑛</m:t>
                                </m:r>
                              </m:sup>
                            </m:sSup>
                          </m:den>
                        </m:f>
                      </m:e>
                    </m:func>
                    <m:nary>
                      <m:naryPr>
                        <m:chr m:val="∏"/>
                        <m:ctrlPr>
                          <a:rPr lang="en-US" sz="2400" b="0" i="1" smtClean="0">
                            <a:latin typeface="Cambria Math"/>
                          </a:rPr>
                        </m:ctrlPr>
                      </m:naryPr>
                      <m:sub>
                        <m:r>
                          <m:rPr>
                            <m:brk m:alnAt="23"/>
                          </m:rPr>
                          <a:rPr lang="en-US" sz="2400" b="0" i="1" smtClean="0">
                            <a:latin typeface="Cambria Math"/>
                          </a:rPr>
                          <m:t>𝑖</m:t>
                        </m:r>
                        <m:r>
                          <a:rPr lang="en-US" sz="2400" b="0" i="1" smtClean="0">
                            <a:latin typeface="Cambria Math"/>
                          </a:rPr>
                          <m:t>=1</m:t>
                        </m:r>
                      </m:sub>
                      <m:sup>
                        <m:r>
                          <a:rPr lang="en-US" sz="2400" b="0" i="1" smtClean="0">
                            <a:latin typeface="Cambria Math"/>
                          </a:rPr>
                          <m:t>𝑛</m:t>
                        </m:r>
                      </m:sup>
                      <m:e>
                        <m:func>
                          <m:funcPr>
                            <m:ctrlPr>
                              <a:rPr lang="en-US" sz="2400" b="0" i="1" smtClean="0">
                                <a:latin typeface="Cambria Math"/>
                              </a:rPr>
                            </m:ctrlPr>
                          </m:funcPr>
                          <m:fName>
                            <m:r>
                              <m:rPr>
                                <m:sty m:val="p"/>
                              </m:rPr>
                              <a:rPr lang="en-US" sz="2400" b="0" i="0" smtClean="0">
                                <a:latin typeface="Cambria Math"/>
                              </a:rPr>
                              <m:t>cos</m:t>
                            </m:r>
                          </m:fName>
                          <m:e>
                            <m:f>
                              <m:fPr>
                                <m:ctrlPr>
                                  <a:rPr lang="en-US" sz="2400" b="0" i="1" smtClean="0">
                                    <a:latin typeface="Cambria Math"/>
                                  </a:rPr>
                                </m:ctrlPr>
                              </m:fPr>
                              <m:num>
                                <m:r>
                                  <a:rPr lang="en-US" sz="2400" b="0" i="1" smtClean="0">
                                    <a:latin typeface="Cambria Math"/>
                                  </a:rPr>
                                  <m:t>𝑥</m:t>
                                </m:r>
                              </m:num>
                              <m:den>
                                <m:sSup>
                                  <m:sSupPr>
                                    <m:ctrlPr>
                                      <a:rPr lang="en-US" sz="2400" b="0" i="1" smtClean="0">
                                        <a:latin typeface="Cambria Math"/>
                                      </a:rPr>
                                    </m:ctrlPr>
                                  </m:sSupPr>
                                  <m:e>
                                    <m:r>
                                      <a:rPr lang="en-US" sz="2400" b="0" i="1" smtClean="0">
                                        <a:latin typeface="Cambria Math"/>
                                      </a:rPr>
                                      <m:t>2</m:t>
                                    </m:r>
                                  </m:e>
                                  <m:sup>
                                    <m:r>
                                      <a:rPr lang="en-US" sz="2400" b="0" i="1" smtClean="0">
                                        <a:latin typeface="Cambria Math"/>
                                      </a:rPr>
                                      <m:t>𝑖</m:t>
                                    </m:r>
                                  </m:sup>
                                </m:sSup>
                              </m:den>
                            </m:f>
                          </m:e>
                        </m:func>
                      </m:e>
                    </m:nary>
                  </m:oMath>
                </a14:m>
                <a:endParaRPr lang="en-US" sz="2400" dirty="0" smtClean="0"/>
              </a:p>
              <a:p>
                <a:pPr marL="0" indent="0">
                  <a:buNone/>
                </a:pPr>
                <a:r>
                  <a:rPr lang="en-US" sz="2400" dirty="0" smtClean="0"/>
                  <a:t>Equivalently, we write</a:t>
                </a:r>
              </a:p>
              <a:p>
                <a:pPr marL="0" indent="0">
                  <a:buNone/>
                </a:pPr>
                <a:r>
                  <a:rPr lang="en-US" sz="2400" b="0" dirty="0" smtClean="0"/>
                  <a:t>	</a:t>
                </a:r>
                <a14:m>
                  <m:oMath xmlns:m="http://schemas.openxmlformats.org/officeDocument/2006/math">
                    <m:f>
                      <m:fPr>
                        <m:ctrlPr>
                          <a:rPr lang="en-US" sz="2400" b="0" i="1" smtClean="0">
                            <a:latin typeface="Cambria Math"/>
                          </a:rPr>
                        </m:ctrlPr>
                      </m:fPr>
                      <m:num>
                        <m:func>
                          <m:funcPr>
                            <m:ctrlPr>
                              <a:rPr lang="en-US" sz="2400" b="0" i="1" smtClean="0">
                                <a:latin typeface="Cambria Math"/>
                              </a:rPr>
                            </m:ctrlPr>
                          </m:funcPr>
                          <m:fName>
                            <m:r>
                              <m:rPr>
                                <m:sty m:val="p"/>
                              </m:rPr>
                              <a:rPr lang="en-US" sz="2400" b="0" i="0" smtClean="0">
                                <a:latin typeface="Cambria Math"/>
                              </a:rPr>
                              <m:t>sin</m:t>
                            </m:r>
                          </m:fName>
                          <m:e>
                            <m:r>
                              <a:rPr lang="en-US" sz="2400" b="0" i="1" smtClean="0">
                                <a:latin typeface="Cambria Math"/>
                              </a:rPr>
                              <m:t>𝑥</m:t>
                            </m:r>
                          </m:e>
                        </m:func>
                      </m:num>
                      <m:den>
                        <m:sSup>
                          <m:sSupPr>
                            <m:ctrlPr>
                              <a:rPr lang="en-US" sz="2400" b="0" i="1" smtClean="0">
                                <a:latin typeface="Cambria Math"/>
                              </a:rPr>
                            </m:ctrlPr>
                          </m:sSupPr>
                          <m:e>
                            <m:r>
                              <a:rPr lang="en-US" sz="2400" b="0" i="1" smtClean="0">
                                <a:latin typeface="Cambria Math"/>
                              </a:rPr>
                              <m:t>2</m:t>
                            </m:r>
                          </m:e>
                          <m:sup>
                            <m:r>
                              <a:rPr lang="en-US" sz="2400" b="0" i="1" smtClean="0">
                                <a:latin typeface="Cambria Math"/>
                              </a:rPr>
                              <m:t>𝑛</m:t>
                            </m:r>
                          </m:sup>
                        </m:sSup>
                        <m:func>
                          <m:funcPr>
                            <m:ctrlPr>
                              <a:rPr lang="en-US" sz="2400" b="0" i="1" smtClean="0">
                                <a:latin typeface="Cambria Math"/>
                              </a:rPr>
                            </m:ctrlPr>
                          </m:funcPr>
                          <m:fName>
                            <m:r>
                              <m:rPr>
                                <m:sty m:val="p"/>
                              </m:rPr>
                              <a:rPr lang="en-US" sz="2400" b="0" i="0" smtClean="0">
                                <a:latin typeface="Cambria Math"/>
                              </a:rPr>
                              <m:t>sin</m:t>
                            </m:r>
                          </m:fName>
                          <m:e>
                            <m:f>
                              <m:fPr>
                                <m:ctrlPr>
                                  <a:rPr lang="en-US" sz="2400" b="0" i="1" smtClean="0">
                                    <a:latin typeface="Cambria Math"/>
                                  </a:rPr>
                                </m:ctrlPr>
                              </m:fPr>
                              <m:num>
                                <m:r>
                                  <a:rPr lang="en-US" sz="2400" b="0" i="1" smtClean="0">
                                    <a:latin typeface="Cambria Math"/>
                                  </a:rPr>
                                  <m:t>𝑥</m:t>
                                </m:r>
                              </m:num>
                              <m:den>
                                <m:sSup>
                                  <m:sSupPr>
                                    <m:ctrlPr>
                                      <a:rPr lang="en-US" sz="2400" b="0" i="1" smtClean="0">
                                        <a:latin typeface="Cambria Math"/>
                                      </a:rPr>
                                    </m:ctrlPr>
                                  </m:sSupPr>
                                  <m:e>
                                    <m:r>
                                      <a:rPr lang="en-US" sz="2400" b="0" i="1" smtClean="0">
                                        <a:latin typeface="Cambria Math"/>
                                      </a:rPr>
                                      <m:t>2</m:t>
                                    </m:r>
                                  </m:e>
                                  <m:sup>
                                    <m:r>
                                      <a:rPr lang="en-US" sz="2400" b="0" i="1" smtClean="0">
                                        <a:latin typeface="Cambria Math"/>
                                      </a:rPr>
                                      <m:t>𝑛</m:t>
                                    </m:r>
                                  </m:sup>
                                </m:sSup>
                              </m:den>
                            </m:f>
                          </m:e>
                        </m:func>
                      </m:den>
                    </m:f>
                    <m:r>
                      <a:rPr lang="en-US" sz="2400" b="0" i="1" smtClean="0">
                        <a:latin typeface="Cambria Math"/>
                      </a:rPr>
                      <m:t>=</m:t>
                    </m:r>
                    <m:nary>
                      <m:naryPr>
                        <m:chr m:val="∏"/>
                        <m:ctrlPr>
                          <a:rPr lang="en-US" i="1">
                            <a:latin typeface="Cambria Math"/>
                          </a:rPr>
                        </m:ctrlPr>
                      </m:naryPr>
                      <m:sub>
                        <m:r>
                          <m:rPr>
                            <m:brk m:alnAt="23"/>
                          </m:rPr>
                          <a:rPr lang="en-US" i="1">
                            <a:latin typeface="Cambria Math"/>
                          </a:rPr>
                          <m:t>𝑖</m:t>
                        </m:r>
                        <m:r>
                          <a:rPr lang="en-US" i="1">
                            <a:latin typeface="Cambria Math"/>
                          </a:rPr>
                          <m:t>=1</m:t>
                        </m:r>
                      </m:sub>
                      <m:sup>
                        <m:r>
                          <a:rPr lang="en-US" i="1">
                            <a:latin typeface="Cambria Math"/>
                          </a:rPr>
                          <m:t>𝑛</m:t>
                        </m:r>
                      </m:sup>
                      <m:e>
                        <m:func>
                          <m:funcPr>
                            <m:ctrlPr>
                              <a:rPr lang="en-US" i="1">
                                <a:latin typeface="Cambria Math"/>
                              </a:rPr>
                            </m:ctrlPr>
                          </m:funcPr>
                          <m:fName>
                            <m:r>
                              <m:rPr>
                                <m:sty m:val="p"/>
                              </m:rPr>
                              <a:rPr lang="en-US">
                                <a:latin typeface="Cambria Math"/>
                              </a:rPr>
                              <m:t>cos</m:t>
                            </m:r>
                          </m:fName>
                          <m:e>
                            <m:f>
                              <m:fPr>
                                <m:ctrlPr>
                                  <a:rPr lang="en-US" i="1">
                                    <a:latin typeface="Cambria Math"/>
                                  </a:rPr>
                                </m:ctrlPr>
                              </m:fPr>
                              <m:num>
                                <m:r>
                                  <a:rPr lang="en-US" i="1">
                                    <a:latin typeface="Cambria Math"/>
                                  </a:rPr>
                                  <m:t>𝑥</m:t>
                                </m:r>
                              </m:num>
                              <m:den>
                                <m:sSup>
                                  <m:sSupPr>
                                    <m:ctrlPr>
                                      <a:rPr lang="en-US" i="1">
                                        <a:latin typeface="Cambria Math"/>
                                      </a:rPr>
                                    </m:ctrlPr>
                                  </m:sSupPr>
                                  <m:e>
                                    <m:r>
                                      <a:rPr lang="en-US" i="1">
                                        <a:latin typeface="Cambria Math"/>
                                      </a:rPr>
                                      <m:t>2</m:t>
                                    </m:r>
                                  </m:e>
                                  <m:sup>
                                    <m:r>
                                      <a:rPr lang="en-US" i="1">
                                        <a:latin typeface="Cambria Math"/>
                                      </a:rPr>
                                      <m:t>𝑖</m:t>
                                    </m:r>
                                  </m:sup>
                                </m:sSup>
                              </m:den>
                            </m:f>
                          </m:e>
                        </m:func>
                      </m:e>
                    </m:nary>
                  </m:oMath>
                </a14:m>
                <a:endParaRPr lang="en-US" sz="2400" dirty="0" smtClean="0"/>
              </a:p>
              <a:p>
                <a:pPr marL="0" indent="0">
                  <a:buNone/>
                </a:pPr>
                <a:r>
                  <a:rPr lang="en-US" dirty="0" smtClean="0"/>
                  <a:t>Dividing both sides:</a:t>
                </a:r>
              </a:p>
              <a:p>
                <a:pPr marL="0" indent="0">
                  <a:buNone/>
                </a:pPr>
                <a:r>
                  <a:rPr lang="en-US" b="0" dirty="0" smtClean="0"/>
                  <a:t>	</a:t>
                </a:r>
                <a14:m>
                  <m:oMath xmlns:m="http://schemas.openxmlformats.org/officeDocument/2006/math">
                    <m:f>
                      <m:fPr>
                        <m:ctrlPr>
                          <a:rPr lang="en-US" b="0" i="1" smtClean="0">
                            <a:latin typeface="Cambria Math"/>
                          </a:rPr>
                        </m:ctrlPr>
                      </m:fPr>
                      <m:num>
                        <m:func>
                          <m:funcPr>
                            <m:ctrlPr>
                              <a:rPr lang="en-US" b="0" i="1" smtClean="0">
                                <a:latin typeface="Cambria Math"/>
                              </a:rPr>
                            </m:ctrlPr>
                          </m:funcPr>
                          <m:fName>
                            <m:r>
                              <m:rPr>
                                <m:sty m:val="p"/>
                              </m:rPr>
                              <a:rPr lang="en-US" b="0" i="0" smtClean="0">
                                <a:latin typeface="Cambria Math"/>
                              </a:rPr>
                              <m:t>sin</m:t>
                            </m:r>
                          </m:fName>
                          <m:e>
                            <m:r>
                              <a:rPr lang="en-US" b="0" i="1" smtClean="0">
                                <a:latin typeface="Cambria Math"/>
                              </a:rPr>
                              <m:t>𝑥</m:t>
                            </m:r>
                          </m:e>
                        </m:func>
                      </m:num>
                      <m:den>
                        <m:func>
                          <m:funcPr>
                            <m:ctrlPr>
                              <a:rPr lang="en-US" b="0" i="1" smtClean="0">
                                <a:latin typeface="Cambria Math"/>
                              </a:rPr>
                            </m:ctrlPr>
                          </m:funcPr>
                          <m:fName>
                            <m:r>
                              <m:rPr>
                                <m:sty m:val="p"/>
                              </m:rPr>
                              <a:rPr lang="en-US" b="0" i="0" smtClean="0">
                                <a:latin typeface="Cambria Math"/>
                              </a:rPr>
                              <m:t>cos</m:t>
                            </m:r>
                          </m:fName>
                          <m:e>
                            <m:f>
                              <m:fPr>
                                <m:ctrlPr>
                                  <a:rPr lang="en-US" b="0" i="1" smtClean="0">
                                    <a:latin typeface="Cambria Math"/>
                                  </a:rPr>
                                </m:ctrlPr>
                              </m:fPr>
                              <m:num>
                                <m:r>
                                  <a:rPr lang="en-US" b="0" i="1" smtClean="0">
                                    <a:latin typeface="Cambria Math"/>
                                  </a:rPr>
                                  <m:t>𝑥</m:t>
                                </m:r>
                              </m:num>
                              <m:den>
                                <m:r>
                                  <a:rPr lang="en-US" b="0" i="1" smtClean="0">
                                    <a:latin typeface="Cambria Math"/>
                                  </a:rPr>
                                  <m:t>2</m:t>
                                </m:r>
                              </m:den>
                            </m:f>
                          </m:e>
                        </m:func>
                      </m:den>
                    </m:f>
                    <m:f>
                      <m:fPr>
                        <m:ctrlPr>
                          <a:rPr lang="en-US" i="1">
                            <a:latin typeface="Cambria Math"/>
                          </a:rPr>
                        </m:ctrlPr>
                      </m:fPr>
                      <m:num>
                        <m:r>
                          <a:rPr lang="en-US" b="0" i="1" smtClean="0">
                            <a:latin typeface="Cambria Math"/>
                          </a:rPr>
                          <m:t>1</m:t>
                        </m:r>
                      </m:num>
                      <m:den>
                        <m:sSup>
                          <m:sSupPr>
                            <m:ctrlPr>
                              <a:rPr lang="en-US" i="1">
                                <a:latin typeface="Cambria Math"/>
                              </a:rPr>
                            </m:ctrlPr>
                          </m:sSupPr>
                          <m:e>
                            <m:r>
                              <a:rPr lang="en-US" i="1">
                                <a:latin typeface="Cambria Math"/>
                              </a:rPr>
                              <m:t>2</m:t>
                            </m:r>
                          </m:e>
                          <m:sup>
                            <m:r>
                              <a:rPr lang="en-US" i="1">
                                <a:latin typeface="Cambria Math"/>
                              </a:rPr>
                              <m:t>𝑛</m:t>
                            </m:r>
                          </m:sup>
                        </m:sSup>
                        <m:func>
                          <m:funcPr>
                            <m:ctrlPr>
                              <a:rPr lang="en-US" i="1">
                                <a:latin typeface="Cambria Math"/>
                              </a:rPr>
                            </m:ctrlPr>
                          </m:funcPr>
                          <m:fName>
                            <m:r>
                              <m:rPr>
                                <m:sty m:val="p"/>
                              </m:rPr>
                              <a:rPr lang="en-US">
                                <a:latin typeface="Cambria Math"/>
                              </a:rPr>
                              <m:t>sin</m:t>
                            </m:r>
                          </m:fName>
                          <m:e>
                            <m:f>
                              <m:fPr>
                                <m:ctrlPr>
                                  <a:rPr lang="en-US" i="1">
                                    <a:latin typeface="Cambria Math"/>
                                  </a:rPr>
                                </m:ctrlPr>
                              </m:fPr>
                              <m:num>
                                <m:r>
                                  <a:rPr lang="en-US" i="1">
                                    <a:latin typeface="Cambria Math"/>
                                  </a:rPr>
                                  <m:t>𝑥</m:t>
                                </m:r>
                              </m:num>
                              <m:den>
                                <m:sSup>
                                  <m:sSupPr>
                                    <m:ctrlPr>
                                      <a:rPr lang="en-US" i="1">
                                        <a:latin typeface="Cambria Math"/>
                                      </a:rPr>
                                    </m:ctrlPr>
                                  </m:sSupPr>
                                  <m:e>
                                    <m:r>
                                      <a:rPr lang="en-US" i="1">
                                        <a:latin typeface="Cambria Math"/>
                                      </a:rPr>
                                      <m:t>2</m:t>
                                    </m:r>
                                  </m:e>
                                  <m:sup>
                                    <m:r>
                                      <a:rPr lang="en-US" i="1">
                                        <a:latin typeface="Cambria Math"/>
                                      </a:rPr>
                                      <m:t>𝑛</m:t>
                                    </m:r>
                                  </m:sup>
                                </m:sSup>
                              </m:den>
                            </m:f>
                          </m:e>
                        </m:func>
                      </m:den>
                    </m:f>
                    <m:r>
                      <a:rPr lang="en-US" i="1">
                        <a:latin typeface="Cambria Math"/>
                      </a:rPr>
                      <m:t>=</m:t>
                    </m:r>
                    <m:nary>
                      <m:naryPr>
                        <m:chr m:val="∏"/>
                        <m:ctrlPr>
                          <a:rPr lang="en-US" i="1">
                            <a:latin typeface="Cambria Math"/>
                          </a:rPr>
                        </m:ctrlPr>
                      </m:naryPr>
                      <m:sub>
                        <m:r>
                          <m:rPr>
                            <m:brk m:alnAt="23"/>
                          </m:rPr>
                          <a:rPr lang="en-US" i="1">
                            <a:latin typeface="Cambria Math"/>
                          </a:rPr>
                          <m:t>𝑖</m:t>
                        </m:r>
                        <m:r>
                          <a:rPr lang="en-US" i="1">
                            <a:latin typeface="Cambria Math"/>
                          </a:rPr>
                          <m:t>=</m:t>
                        </m:r>
                        <m:r>
                          <a:rPr lang="en-US" b="0" i="1" smtClean="0">
                            <a:latin typeface="Cambria Math"/>
                          </a:rPr>
                          <m:t>2</m:t>
                        </m:r>
                      </m:sub>
                      <m:sup>
                        <m:r>
                          <a:rPr lang="en-US" i="1">
                            <a:latin typeface="Cambria Math"/>
                          </a:rPr>
                          <m:t>𝑛</m:t>
                        </m:r>
                      </m:sup>
                      <m:e>
                        <m:func>
                          <m:funcPr>
                            <m:ctrlPr>
                              <a:rPr lang="en-US" i="1">
                                <a:latin typeface="Cambria Math"/>
                              </a:rPr>
                            </m:ctrlPr>
                          </m:funcPr>
                          <m:fName>
                            <m:r>
                              <m:rPr>
                                <m:sty m:val="p"/>
                              </m:rPr>
                              <a:rPr lang="en-US">
                                <a:latin typeface="Cambria Math"/>
                              </a:rPr>
                              <m:t>cos</m:t>
                            </m:r>
                          </m:fName>
                          <m:e>
                            <m:f>
                              <m:fPr>
                                <m:ctrlPr>
                                  <a:rPr lang="en-US" i="1">
                                    <a:latin typeface="Cambria Math"/>
                                  </a:rPr>
                                </m:ctrlPr>
                              </m:fPr>
                              <m:num>
                                <m:r>
                                  <a:rPr lang="en-US" i="1">
                                    <a:latin typeface="Cambria Math"/>
                                  </a:rPr>
                                  <m:t>𝑥</m:t>
                                </m:r>
                              </m:num>
                              <m:den>
                                <m:sSup>
                                  <m:sSupPr>
                                    <m:ctrlPr>
                                      <a:rPr lang="en-US" i="1">
                                        <a:latin typeface="Cambria Math"/>
                                      </a:rPr>
                                    </m:ctrlPr>
                                  </m:sSupPr>
                                  <m:e>
                                    <m:r>
                                      <a:rPr lang="en-US" i="1">
                                        <a:latin typeface="Cambria Math"/>
                                      </a:rPr>
                                      <m:t>2</m:t>
                                    </m:r>
                                  </m:e>
                                  <m:sup>
                                    <m:r>
                                      <a:rPr lang="en-US" i="1">
                                        <a:latin typeface="Cambria Math"/>
                                      </a:rPr>
                                      <m:t>𝑖</m:t>
                                    </m:r>
                                  </m:sup>
                                </m:sSup>
                              </m:den>
                            </m:f>
                          </m:e>
                        </m:func>
                      </m:e>
                    </m:nary>
                  </m:oMath>
                </a14:m>
                <a:endParaRPr lang="en-US" sz="2400" dirty="0" smtClean="0"/>
              </a:p>
              <a:p>
                <a:pPr marL="0" indent="0">
                  <a:buNone/>
                </a:pPr>
                <a:r>
                  <a:rPr lang="en-US" dirty="0" smtClean="0"/>
                  <a:t>Using the double angle formula again:</a:t>
                </a:r>
              </a:p>
              <a:p>
                <a:pPr marL="0" indent="0">
                  <a:buNone/>
                </a:pPr>
                <a:r>
                  <a:rPr lang="en-US" b="0" dirty="0" smtClean="0"/>
                  <a:t>	</a:t>
                </a:r>
                <a14:m>
                  <m:oMath xmlns:m="http://schemas.openxmlformats.org/officeDocument/2006/math">
                    <m:f>
                      <m:fPr>
                        <m:ctrlPr>
                          <a:rPr lang="en-US" b="0" i="1" smtClean="0">
                            <a:latin typeface="Cambria Math"/>
                          </a:rPr>
                        </m:ctrlPr>
                      </m:fPr>
                      <m:num>
                        <m:func>
                          <m:funcPr>
                            <m:ctrlPr>
                              <a:rPr lang="en-US" b="0" i="1" smtClean="0">
                                <a:latin typeface="Cambria Math"/>
                              </a:rPr>
                            </m:ctrlPr>
                          </m:funcPr>
                          <m:fName>
                            <m:r>
                              <a:rPr lang="en-US" b="0" i="0" smtClean="0">
                                <a:latin typeface="Cambria Math"/>
                              </a:rPr>
                              <m:t>2</m:t>
                            </m:r>
                            <m:r>
                              <m:rPr>
                                <m:sty m:val="p"/>
                              </m:rPr>
                              <a:rPr lang="en-US" b="0" i="0" smtClean="0">
                                <a:latin typeface="Cambria Math"/>
                              </a:rPr>
                              <m:t>sin</m:t>
                            </m:r>
                          </m:fName>
                          <m:e>
                            <m:f>
                              <m:fPr>
                                <m:ctrlPr>
                                  <a:rPr lang="en-US" b="0" i="1" smtClean="0">
                                    <a:latin typeface="Cambria Math"/>
                                  </a:rPr>
                                </m:ctrlPr>
                              </m:fPr>
                              <m:num>
                                <m:r>
                                  <a:rPr lang="en-US" b="0" i="1" smtClean="0">
                                    <a:latin typeface="Cambria Math"/>
                                  </a:rPr>
                                  <m:t>𝑥</m:t>
                                </m:r>
                              </m:num>
                              <m:den>
                                <m:r>
                                  <a:rPr lang="en-US" b="0" i="1" smtClean="0">
                                    <a:latin typeface="Cambria Math"/>
                                  </a:rPr>
                                  <m:t>2</m:t>
                                </m:r>
                              </m:den>
                            </m:f>
                            <m:func>
                              <m:funcPr>
                                <m:ctrlPr>
                                  <a:rPr lang="en-US" b="0" i="1" smtClean="0">
                                    <a:latin typeface="Cambria Math"/>
                                  </a:rPr>
                                </m:ctrlPr>
                              </m:funcPr>
                              <m:fName>
                                <m:r>
                                  <m:rPr>
                                    <m:sty m:val="p"/>
                                  </m:rPr>
                                  <a:rPr lang="en-US" b="0" i="0" smtClean="0">
                                    <a:latin typeface="Cambria Math"/>
                                  </a:rPr>
                                  <m:t>cos</m:t>
                                </m:r>
                              </m:fName>
                              <m:e>
                                <m:f>
                                  <m:fPr>
                                    <m:ctrlPr>
                                      <a:rPr lang="en-US" b="0" i="1" smtClean="0">
                                        <a:latin typeface="Cambria Math"/>
                                      </a:rPr>
                                    </m:ctrlPr>
                                  </m:fPr>
                                  <m:num>
                                    <m:r>
                                      <a:rPr lang="en-US" b="0" i="1" smtClean="0">
                                        <a:latin typeface="Cambria Math"/>
                                      </a:rPr>
                                      <m:t>𝑥</m:t>
                                    </m:r>
                                  </m:num>
                                  <m:den>
                                    <m:r>
                                      <a:rPr lang="en-US" b="0" i="1" smtClean="0">
                                        <a:latin typeface="Cambria Math"/>
                                      </a:rPr>
                                      <m:t>2</m:t>
                                    </m:r>
                                  </m:den>
                                </m:f>
                              </m:e>
                            </m:func>
                          </m:e>
                        </m:func>
                      </m:num>
                      <m:den>
                        <m:func>
                          <m:funcPr>
                            <m:ctrlPr>
                              <a:rPr lang="en-US" b="0" i="1" smtClean="0">
                                <a:latin typeface="Cambria Math"/>
                              </a:rPr>
                            </m:ctrlPr>
                          </m:funcPr>
                          <m:fName>
                            <m:r>
                              <m:rPr>
                                <m:sty m:val="p"/>
                              </m:rPr>
                              <a:rPr lang="en-US" b="0" i="0" smtClean="0">
                                <a:latin typeface="Cambria Math"/>
                              </a:rPr>
                              <m:t>cos</m:t>
                            </m:r>
                          </m:fName>
                          <m:e>
                            <m:f>
                              <m:fPr>
                                <m:ctrlPr>
                                  <a:rPr lang="en-US" b="0" i="1" smtClean="0">
                                    <a:latin typeface="Cambria Math"/>
                                  </a:rPr>
                                </m:ctrlPr>
                              </m:fPr>
                              <m:num>
                                <m:r>
                                  <a:rPr lang="en-US" b="0" i="1" smtClean="0">
                                    <a:latin typeface="Cambria Math"/>
                                  </a:rPr>
                                  <m:t>𝑥</m:t>
                                </m:r>
                              </m:num>
                              <m:den>
                                <m:r>
                                  <a:rPr lang="en-US" b="0" i="1" smtClean="0">
                                    <a:latin typeface="Cambria Math"/>
                                  </a:rPr>
                                  <m:t>2</m:t>
                                </m:r>
                              </m:den>
                            </m:f>
                          </m:e>
                        </m:func>
                      </m:den>
                    </m:f>
                    <m:f>
                      <m:fPr>
                        <m:ctrlPr>
                          <a:rPr lang="en-US" i="1">
                            <a:latin typeface="Cambria Math"/>
                          </a:rPr>
                        </m:ctrlPr>
                      </m:fPr>
                      <m:num>
                        <m:r>
                          <a:rPr lang="en-US" b="0" i="1" smtClean="0">
                            <a:latin typeface="Cambria Math"/>
                          </a:rPr>
                          <m:t>1</m:t>
                        </m:r>
                      </m:num>
                      <m:den>
                        <m:sSup>
                          <m:sSupPr>
                            <m:ctrlPr>
                              <a:rPr lang="en-US" i="1">
                                <a:latin typeface="Cambria Math"/>
                              </a:rPr>
                            </m:ctrlPr>
                          </m:sSupPr>
                          <m:e>
                            <m:r>
                              <a:rPr lang="en-US" i="1">
                                <a:latin typeface="Cambria Math"/>
                              </a:rPr>
                              <m:t>2</m:t>
                            </m:r>
                          </m:e>
                          <m:sup>
                            <m:r>
                              <a:rPr lang="en-US" i="1">
                                <a:latin typeface="Cambria Math"/>
                              </a:rPr>
                              <m:t>𝑛</m:t>
                            </m:r>
                          </m:sup>
                        </m:sSup>
                        <m:func>
                          <m:funcPr>
                            <m:ctrlPr>
                              <a:rPr lang="en-US" i="1">
                                <a:latin typeface="Cambria Math"/>
                              </a:rPr>
                            </m:ctrlPr>
                          </m:funcPr>
                          <m:fName>
                            <m:r>
                              <m:rPr>
                                <m:sty m:val="p"/>
                              </m:rPr>
                              <a:rPr lang="en-US">
                                <a:latin typeface="Cambria Math"/>
                              </a:rPr>
                              <m:t>sin</m:t>
                            </m:r>
                          </m:fName>
                          <m:e>
                            <m:f>
                              <m:fPr>
                                <m:ctrlPr>
                                  <a:rPr lang="en-US" i="1">
                                    <a:latin typeface="Cambria Math"/>
                                  </a:rPr>
                                </m:ctrlPr>
                              </m:fPr>
                              <m:num>
                                <m:r>
                                  <a:rPr lang="en-US" i="1">
                                    <a:latin typeface="Cambria Math"/>
                                  </a:rPr>
                                  <m:t>𝑥</m:t>
                                </m:r>
                              </m:num>
                              <m:den>
                                <m:sSup>
                                  <m:sSupPr>
                                    <m:ctrlPr>
                                      <a:rPr lang="en-US" i="1">
                                        <a:latin typeface="Cambria Math"/>
                                      </a:rPr>
                                    </m:ctrlPr>
                                  </m:sSupPr>
                                  <m:e>
                                    <m:r>
                                      <a:rPr lang="en-US" i="1">
                                        <a:latin typeface="Cambria Math"/>
                                      </a:rPr>
                                      <m:t>2</m:t>
                                    </m:r>
                                  </m:e>
                                  <m:sup>
                                    <m:r>
                                      <a:rPr lang="en-US" i="1">
                                        <a:latin typeface="Cambria Math"/>
                                      </a:rPr>
                                      <m:t>𝑛</m:t>
                                    </m:r>
                                  </m:sup>
                                </m:sSup>
                              </m:den>
                            </m:f>
                          </m:e>
                        </m:func>
                      </m:den>
                    </m:f>
                    <m:r>
                      <a:rPr lang="en-US" i="1">
                        <a:latin typeface="Cambria Math"/>
                      </a:rPr>
                      <m:t>=</m:t>
                    </m:r>
                    <m:nary>
                      <m:naryPr>
                        <m:chr m:val="∏"/>
                        <m:ctrlPr>
                          <a:rPr lang="en-US" i="1">
                            <a:latin typeface="Cambria Math"/>
                          </a:rPr>
                        </m:ctrlPr>
                      </m:naryPr>
                      <m:sub>
                        <m:r>
                          <m:rPr>
                            <m:brk m:alnAt="23"/>
                          </m:rPr>
                          <a:rPr lang="en-US" i="1">
                            <a:latin typeface="Cambria Math"/>
                          </a:rPr>
                          <m:t>𝑖</m:t>
                        </m:r>
                        <m:r>
                          <a:rPr lang="en-US" i="1">
                            <a:latin typeface="Cambria Math"/>
                          </a:rPr>
                          <m:t>=</m:t>
                        </m:r>
                        <m:r>
                          <a:rPr lang="en-US" b="0" i="1" smtClean="0">
                            <a:latin typeface="Cambria Math"/>
                          </a:rPr>
                          <m:t>2</m:t>
                        </m:r>
                      </m:sub>
                      <m:sup>
                        <m:r>
                          <a:rPr lang="en-US" i="1">
                            <a:latin typeface="Cambria Math"/>
                          </a:rPr>
                          <m:t>𝑛</m:t>
                        </m:r>
                      </m:sup>
                      <m:e>
                        <m:func>
                          <m:funcPr>
                            <m:ctrlPr>
                              <a:rPr lang="en-US" i="1">
                                <a:latin typeface="Cambria Math"/>
                              </a:rPr>
                            </m:ctrlPr>
                          </m:funcPr>
                          <m:fName>
                            <m:r>
                              <m:rPr>
                                <m:sty m:val="p"/>
                              </m:rPr>
                              <a:rPr lang="en-US">
                                <a:latin typeface="Cambria Math"/>
                              </a:rPr>
                              <m:t>cos</m:t>
                            </m:r>
                          </m:fName>
                          <m:e>
                            <m:f>
                              <m:fPr>
                                <m:ctrlPr>
                                  <a:rPr lang="en-US" i="1">
                                    <a:latin typeface="Cambria Math"/>
                                  </a:rPr>
                                </m:ctrlPr>
                              </m:fPr>
                              <m:num>
                                <m:r>
                                  <a:rPr lang="en-US" i="1">
                                    <a:latin typeface="Cambria Math"/>
                                  </a:rPr>
                                  <m:t>𝑥</m:t>
                                </m:r>
                              </m:num>
                              <m:den>
                                <m:sSup>
                                  <m:sSupPr>
                                    <m:ctrlPr>
                                      <a:rPr lang="en-US" i="1">
                                        <a:latin typeface="Cambria Math"/>
                                      </a:rPr>
                                    </m:ctrlPr>
                                  </m:sSupPr>
                                  <m:e>
                                    <m:r>
                                      <a:rPr lang="en-US" i="1">
                                        <a:latin typeface="Cambria Math"/>
                                      </a:rPr>
                                      <m:t>2</m:t>
                                    </m:r>
                                  </m:e>
                                  <m:sup>
                                    <m:r>
                                      <a:rPr lang="en-US" i="1">
                                        <a:latin typeface="Cambria Math"/>
                                      </a:rPr>
                                      <m:t>𝑖</m:t>
                                    </m:r>
                                  </m:sup>
                                </m:sSup>
                              </m:den>
                            </m:f>
                          </m:e>
                        </m:func>
                      </m:e>
                    </m:nary>
                  </m:oMath>
                </a14:m>
                <a:endParaRPr lang="en-US"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111"/>
                </a:stretch>
              </a:blipFill>
            </p:spPr>
            <p:txBody>
              <a:bodyPr/>
              <a:lstStyle/>
              <a:p>
                <a:r>
                  <a:rPr lang="en-US">
                    <a:noFill/>
                  </a:rPr>
                  <a:t> </a:t>
                </a:r>
              </a:p>
            </p:txBody>
          </p:sp>
        </mc:Fallback>
      </mc:AlternateContent>
    </p:spTree>
    <p:extLst>
      <p:ext uri="{BB962C8B-B14F-4D97-AF65-F5344CB8AC3E}">
        <p14:creationId xmlns:p14="http://schemas.microsoft.com/office/powerpoint/2010/main" val="2229739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p:txBody>
              <a:bodyPr>
                <a:normAutofit fontScale="90000"/>
              </a:bodyPr>
              <a:lstStyle/>
              <a:p>
                <a:r>
                  <a:rPr lang="en-US" b="0" dirty="0" smtClean="0"/>
                  <a:t>Theorem: </a:t>
                </a:r>
                <a14:m>
                  <m:oMath xmlns:m="http://schemas.openxmlformats.org/officeDocument/2006/math">
                    <m:f>
                      <m:fPr>
                        <m:ctrlPr>
                          <a:rPr lang="en-US" b="0" i="1" smtClean="0">
                            <a:latin typeface="Cambria Math"/>
                          </a:rPr>
                        </m:ctrlPr>
                      </m:fPr>
                      <m:num>
                        <m:r>
                          <a:rPr lang="en-US" b="0" i="1" smtClean="0">
                            <a:latin typeface="Cambria Math"/>
                          </a:rPr>
                          <m:t>2</m:t>
                        </m:r>
                      </m:num>
                      <m:den>
                        <m:r>
                          <a:rPr lang="en-US" b="0" i="1" smtClean="0">
                            <a:latin typeface="Cambria Math"/>
                          </a:rPr>
                          <m:t>𝜋</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e>
                        </m:rad>
                      </m:num>
                      <m:den>
                        <m:r>
                          <a:rPr lang="en-US" b="0" i="1" smtClean="0">
                            <a:latin typeface="Cambria Math"/>
                          </a:rPr>
                          <m:t>2</m:t>
                        </m:r>
                      </m:den>
                    </m:f>
                  </m:oMath>
                </a14:m>
                <a:r>
                  <a:rPr lang="en-US" dirty="0" smtClean="0"/>
                  <a:t>…</a:t>
                </a:r>
                <a:r>
                  <a:rPr lang="en-US" dirty="0" smtClean="0"/>
                  <a:t/>
                </a:r>
                <a:br>
                  <a:rPr lang="en-US" dirty="0" smtClean="0"/>
                </a:br>
                <a:endParaRPr lang="en-US" dirty="0"/>
              </a:p>
            </p:txBody>
          </p:sp>
        </mc:Choice>
        <mc:Fallback>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t="-12234" b="-4095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marL="0" indent="0">
                  <a:buNone/>
                </a:pPr>
                <a:r>
                  <a:rPr lang="en-US" b="0" dirty="0" smtClean="0"/>
                  <a:t>	</a:t>
                </a:r>
                <a14:m>
                  <m:oMath xmlns:m="http://schemas.openxmlformats.org/officeDocument/2006/math">
                    <m:f>
                      <m:fPr>
                        <m:ctrlPr>
                          <a:rPr lang="en-US" b="0" i="1" smtClean="0">
                            <a:latin typeface="Cambria Math"/>
                          </a:rPr>
                        </m:ctrlPr>
                      </m:fPr>
                      <m:num>
                        <m:func>
                          <m:funcPr>
                            <m:ctrlPr>
                              <a:rPr lang="en-US" b="0" i="1" smtClean="0">
                                <a:latin typeface="Cambria Math"/>
                              </a:rPr>
                            </m:ctrlPr>
                          </m:funcPr>
                          <m:fName>
                            <m:r>
                              <a:rPr lang="en-US" b="0" i="0" smtClean="0">
                                <a:latin typeface="Cambria Math"/>
                              </a:rPr>
                              <m:t>2</m:t>
                            </m:r>
                            <m:r>
                              <m:rPr>
                                <m:sty m:val="p"/>
                              </m:rPr>
                              <a:rPr lang="en-US" b="0" i="0" smtClean="0">
                                <a:latin typeface="Cambria Math"/>
                              </a:rPr>
                              <m:t>sin</m:t>
                            </m:r>
                          </m:fName>
                          <m:e>
                            <m:f>
                              <m:fPr>
                                <m:ctrlPr>
                                  <a:rPr lang="en-US" b="0" i="1" smtClean="0">
                                    <a:latin typeface="Cambria Math"/>
                                  </a:rPr>
                                </m:ctrlPr>
                              </m:fPr>
                              <m:num>
                                <m:r>
                                  <a:rPr lang="en-US" b="0" i="1" smtClean="0">
                                    <a:latin typeface="Cambria Math"/>
                                  </a:rPr>
                                  <m:t>𝑥</m:t>
                                </m:r>
                              </m:num>
                              <m:den>
                                <m:r>
                                  <a:rPr lang="en-US" b="0" i="1" smtClean="0">
                                    <a:latin typeface="Cambria Math"/>
                                  </a:rPr>
                                  <m:t>2</m:t>
                                </m:r>
                              </m:den>
                            </m:f>
                            <m:func>
                              <m:funcPr>
                                <m:ctrlPr>
                                  <a:rPr lang="en-US" b="0" i="1" smtClean="0">
                                    <a:latin typeface="Cambria Math"/>
                                  </a:rPr>
                                </m:ctrlPr>
                              </m:funcPr>
                              <m:fName>
                                <m:r>
                                  <m:rPr>
                                    <m:sty m:val="p"/>
                                  </m:rPr>
                                  <a:rPr lang="en-US" b="0" i="0" smtClean="0">
                                    <a:latin typeface="Cambria Math"/>
                                  </a:rPr>
                                  <m:t>cos</m:t>
                                </m:r>
                              </m:fName>
                              <m:e>
                                <m:f>
                                  <m:fPr>
                                    <m:ctrlPr>
                                      <a:rPr lang="en-US" b="0" i="1" smtClean="0">
                                        <a:latin typeface="Cambria Math"/>
                                      </a:rPr>
                                    </m:ctrlPr>
                                  </m:fPr>
                                  <m:num>
                                    <m:r>
                                      <a:rPr lang="en-US" b="0" i="1" smtClean="0">
                                        <a:latin typeface="Cambria Math"/>
                                      </a:rPr>
                                      <m:t>𝑥</m:t>
                                    </m:r>
                                  </m:num>
                                  <m:den>
                                    <m:r>
                                      <a:rPr lang="en-US" b="0" i="1" smtClean="0">
                                        <a:latin typeface="Cambria Math"/>
                                      </a:rPr>
                                      <m:t>2</m:t>
                                    </m:r>
                                  </m:den>
                                </m:f>
                              </m:e>
                            </m:func>
                          </m:e>
                        </m:func>
                      </m:num>
                      <m:den>
                        <m:func>
                          <m:funcPr>
                            <m:ctrlPr>
                              <a:rPr lang="en-US" b="0" i="1" smtClean="0">
                                <a:latin typeface="Cambria Math"/>
                              </a:rPr>
                            </m:ctrlPr>
                          </m:funcPr>
                          <m:fName>
                            <m:r>
                              <m:rPr>
                                <m:sty m:val="p"/>
                              </m:rPr>
                              <a:rPr lang="en-US" b="0" i="0" smtClean="0">
                                <a:latin typeface="Cambria Math"/>
                              </a:rPr>
                              <m:t>cos</m:t>
                            </m:r>
                          </m:fName>
                          <m:e>
                            <m:f>
                              <m:fPr>
                                <m:ctrlPr>
                                  <a:rPr lang="en-US" b="0" i="1" smtClean="0">
                                    <a:latin typeface="Cambria Math"/>
                                  </a:rPr>
                                </m:ctrlPr>
                              </m:fPr>
                              <m:num>
                                <m:r>
                                  <a:rPr lang="en-US" b="0" i="1" smtClean="0">
                                    <a:latin typeface="Cambria Math"/>
                                  </a:rPr>
                                  <m:t>𝑥</m:t>
                                </m:r>
                              </m:num>
                              <m:den>
                                <m:r>
                                  <a:rPr lang="en-US" b="0" i="1" smtClean="0">
                                    <a:latin typeface="Cambria Math"/>
                                  </a:rPr>
                                  <m:t>2</m:t>
                                </m:r>
                              </m:den>
                            </m:f>
                          </m:e>
                        </m:func>
                      </m:den>
                    </m:f>
                    <m:f>
                      <m:fPr>
                        <m:ctrlPr>
                          <a:rPr lang="en-US" i="1">
                            <a:latin typeface="Cambria Math"/>
                          </a:rPr>
                        </m:ctrlPr>
                      </m:fPr>
                      <m:num>
                        <m:r>
                          <a:rPr lang="en-US" b="0" i="1" smtClean="0">
                            <a:latin typeface="Cambria Math"/>
                          </a:rPr>
                          <m:t>1</m:t>
                        </m:r>
                      </m:num>
                      <m:den>
                        <m:sSup>
                          <m:sSupPr>
                            <m:ctrlPr>
                              <a:rPr lang="en-US" i="1">
                                <a:latin typeface="Cambria Math"/>
                              </a:rPr>
                            </m:ctrlPr>
                          </m:sSupPr>
                          <m:e>
                            <m:r>
                              <a:rPr lang="en-US" i="1">
                                <a:latin typeface="Cambria Math"/>
                              </a:rPr>
                              <m:t>2</m:t>
                            </m:r>
                          </m:e>
                          <m:sup>
                            <m:r>
                              <a:rPr lang="en-US" i="1">
                                <a:latin typeface="Cambria Math"/>
                              </a:rPr>
                              <m:t>𝑛</m:t>
                            </m:r>
                          </m:sup>
                        </m:sSup>
                        <m:func>
                          <m:funcPr>
                            <m:ctrlPr>
                              <a:rPr lang="en-US" i="1">
                                <a:latin typeface="Cambria Math"/>
                              </a:rPr>
                            </m:ctrlPr>
                          </m:funcPr>
                          <m:fName>
                            <m:r>
                              <m:rPr>
                                <m:sty m:val="p"/>
                              </m:rPr>
                              <a:rPr lang="en-US">
                                <a:latin typeface="Cambria Math"/>
                              </a:rPr>
                              <m:t>sin</m:t>
                            </m:r>
                          </m:fName>
                          <m:e>
                            <m:f>
                              <m:fPr>
                                <m:ctrlPr>
                                  <a:rPr lang="en-US" i="1">
                                    <a:latin typeface="Cambria Math"/>
                                  </a:rPr>
                                </m:ctrlPr>
                              </m:fPr>
                              <m:num>
                                <m:r>
                                  <a:rPr lang="en-US" i="1">
                                    <a:latin typeface="Cambria Math"/>
                                  </a:rPr>
                                  <m:t>𝑥</m:t>
                                </m:r>
                              </m:num>
                              <m:den>
                                <m:sSup>
                                  <m:sSupPr>
                                    <m:ctrlPr>
                                      <a:rPr lang="en-US" i="1">
                                        <a:latin typeface="Cambria Math"/>
                                      </a:rPr>
                                    </m:ctrlPr>
                                  </m:sSupPr>
                                  <m:e>
                                    <m:r>
                                      <a:rPr lang="en-US" i="1">
                                        <a:latin typeface="Cambria Math"/>
                                      </a:rPr>
                                      <m:t>2</m:t>
                                    </m:r>
                                  </m:e>
                                  <m:sup>
                                    <m:r>
                                      <a:rPr lang="en-US" i="1">
                                        <a:latin typeface="Cambria Math"/>
                                      </a:rPr>
                                      <m:t>𝑛</m:t>
                                    </m:r>
                                  </m:sup>
                                </m:sSup>
                              </m:den>
                            </m:f>
                          </m:e>
                        </m:func>
                      </m:den>
                    </m:f>
                    <m:r>
                      <a:rPr lang="en-US" i="1">
                        <a:latin typeface="Cambria Math"/>
                      </a:rPr>
                      <m:t>=</m:t>
                    </m:r>
                    <m:nary>
                      <m:naryPr>
                        <m:chr m:val="∏"/>
                        <m:ctrlPr>
                          <a:rPr lang="en-US" i="1">
                            <a:latin typeface="Cambria Math"/>
                          </a:rPr>
                        </m:ctrlPr>
                      </m:naryPr>
                      <m:sub>
                        <m:r>
                          <m:rPr>
                            <m:brk m:alnAt="23"/>
                          </m:rPr>
                          <a:rPr lang="en-US" i="1">
                            <a:latin typeface="Cambria Math"/>
                          </a:rPr>
                          <m:t>𝑖</m:t>
                        </m:r>
                        <m:r>
                          <a:rPr lang="en-US" i="1">
                            <a:latin typeface="Cambria Math"/>
                          </a:rPr>
                          <m:t>=</m:t>
                        </m:r>
                        <m:r>
                          <a:rPr lang="en-US" b="0" i="1" smtClean="0">
                            <a:latin typeface="Cambria Math"/>
                          </a:rPr>
                          <m:t>2</m:t>
                        </m:r>
                      </m:sub>
                      <m:sup>
                        <m:r>
                          <a:rPr lang="en-US" i="1">
                            <a:latin typeface="Cambria Math"/>
                          </a:rPr>
                          <m:t>𝑛</m:t>
                        </m:r>
                      </m:sup>
                      <m:e>
                        <m:func>
                          <m:funcPr>
                            <m:ctrlPr>
                              <a:rPr lang="en-US" i="1">
                                <a:latin typeface="Cambria Math"/>
                              </a:rPr>
                            </m:ctrlPr>
                          </m:funcPr>
                          <m:fName>
                            <m:r>
                              <m:rPr>
                                <m:sty m:val="p"/>
                              </m:rPr>
                              <a:rPr lang="en-US">
                                <a:latin typeface="Cambria Math"/>
                              </a:rPr>
                              <m:t>cos</m:t>
                            </m:r>
                          </m:fName>
                          <m:e>
                            <m:f>
                              <m:fPr>
                                <m:ctrlPr>
                                  <a:rPr lang="en-US" i="1">
                                    <a:latin typeface="Cambria Math"/>
                                  </a:rPr>
                                </m:ctrlPr>
                              </m:fPr>
                              <m:num>
                                <m:r>
                                  <a:rPr lang="en-US" i="1">
                                    <a:latin typeface="Cambria Math"/>
                                  </a:rPr>
                                  <m:t>𝑥</m:t>
                                </m:r>
                              </m:num>
                              <m:den>
                                <m:sSup>
                                  <m:sSupPr>
                                    <m:ctrlPr>
                                      <a:rPr lang="en-US" i="1">
                                        <a:latin typeface="Cambria Math"/>
                                      </a:rPr>
                                    </m:ctrlPr>
                                  </m:sSupPr>
                                  <m:e>
                                    <m:r>
                                      <a:rPr lang="en-US" i="1">
                                        <a:latin typeface="Cambria Math"/>
                                      </a:rPr>
                                      <m:t>2</m:t>
                                    </m:r>
                                  </m:e>
                                  <m:sup>
                                    <m:r>
                                      <a:rPr lang="en-US" i="1">
                                        <a:latin typeface="Cambria Math"/>
                                      </a:rPr>
                                      <m:t>𝑖</m:t>
                                    </m:r>
                                  </m:sup>
                                </m:sSup>
                              </m:den>
                            </m:f>
                          </m:e>
                        </m:func>
                      </m:e>
                    </m:nary>
                  </m:oMath>
                </a14:m>
                <a:endParaRPr lang="en-US" sz="2400" dirty="0" smtClean="0"/>
              </a:p>
              <a:p>
                <a:pPr marL="0" indent="0">
                  <a:buNone/>
                </a:pPr>
                <a:r>
                  <a:rPr lang="en-US" dirty="0" smtClean="0"/>
                  <a:t>Substituting </a:t>
                </a:r>
                <a14:m>
                  <m:oMath xmlns:m="http://schemas.openxmlformats.org/officeDocument/2006/math">
                    <m:r>
                      <a:rPr lang="en-US" b="0" i="1" smtClean="0">
                        <a:latin typeface="Cambria Math"/>
                      </a:rPr>
                      <m:t>𝜋</m:t>
                    </m:r>
                  </m:oMath>
                </a14:m>
                <a:r>
                  <a:rPr lang="en-US" sz="2400" dirty="0" smtClean="0"/>
                  <a:t> for x:</a:t>
                </a:r>
              </a:p>
              <a:p>
                <a:pPr marL="0" indent="0">
                  <a:buNone/>
                </a:pPr>
                <a:r>
                  <a:rPr lang="en-US" b="0" dirty="0" smtClean="0"/>
                  <a:t>	</a:t>
                </a:r>
                <a14:m>
                  <m:oMath xmlns:m="http://schemas.openxmlformats.org/officeDocument/2006/math">
                    <m:f>
                      <m:fPr>
                        <m:ctrlPr>
                          <a:rPr lang="en-US" i="1">
                            <a:latin typeface="Cambria Math"/>
                          </a:rPr>
                        </m:ctrlPr>
                      </m:fPr>
                      <m:num>
                        <m:r>
                          <a:rPr lang="en-US" b="0" i="1" smtClean="0">
                            <a:latin typeface="Cambria Math"/>
                          </a:rPr>
                          <m:t>2</m:t>
                        </m:r>
                        <m:func>
                          <m:funcPr>
                            <m:ctrlPr>
                              <a:rPr lang="en-US" b="0" i="1" smtClean="0">
                                <a:latin typeface="Cambria Math"/>
                              </a:rPr>
                            </m:ctrlPr>
                          </m:funcPr>
                          <m:fName>
                            <m:r>
                              <m:rPr>
                                <m:sty m:val="p"/>
                              </m:rPr>
                              <a:rPr lang="en-US" b="0" i="0" smtClean="0">
                                <a:latin typeface="Cambria Math"/>
                              </a:rPr>
                              <m:t>sin</m:t>
                            </m:r>
                          </m:fName>
                          <m:e>
                            <m:f>
                              <m:fPr>
                                <m:ctrlPr>
                                  <a:rPr lang="en-US" b="0" i="1" smtClean="0">
                                    <a:latin typeface="Cambria Math"/>
                                  </a:rPr>
                                </m:ctrlPr>
                              </m:fPr>
                              <m:num>
                                <m:r>
                                  <a:rPr lang="en-US" b="0" i="1" smtClean="0">
                                    <a:latin typeface="Cambria Math"/>
                                  </a:rPr>
                                  <m:t>𝜋</m:t>
                                </m:r>
                              </m:num>
                              <m:den>
                                <m:r>
                                  <a:rPr lang="en-US" b="0" i="1" smtClean="0">
                                    <a:latin typeface="Cambria Math"/>
                                  </a:rPr>
                                  <m:t>2</m:t>
                                </m:r>
                              </m:den>
                            </m:f>
                          </m:e>
                        </m:func>
                      </m:num>
                      <m:den>
                        <m:sSup>
                          <m:sSupPr>
                            <m:ctrlPr>
                              <a:rPr lang="en-US" i="1">
                                <a:latin typeface="Cambria Math"/>
                              </a:rPr>
                            </m:ctrlPr>
                          </m:sSupPr>
                          <m:e>
                            <m:r>
                              <a:rPr lang="en-US" i="1">
                                <a:latin typeface="Cambria Math"/>
                              </a:rPr>
                              <m:t>2</m:t>
                            </m:r>
                          </m:e>
                          <m:sup>
                            <m:r>
                              <a:rPr lang="en-US" i="1">
                                <a:latin typeface="Cambria Math"/>
                              </a:rPr>
                              <m:t>𝑛</m:t>
                            </m:r>
                          </m:sup>
                        </m:sSup>
                        <m:func>
                          <m:funcPr>
                            <m:ctrlPr>
                              <a:rPr lang="en-US" i="1">
                                <a:latin typeface="Cambria Math"/>
                              </a:rPr>
                            </m:ctrlPr>
                          </m:funcPr>
                          <m:fName>
                            <m:r>
                              <m:rPr>
                                <m:sty m:val="p"/>
                              </m:rPr>
                              <a:rPr lang="en-US">
                                <a:latin typeface="Cambria Math"/>
                              </a:rPr>
                              <m:t>sin</m:t>
                            </m:r>
                          </m:fName>
                          <m:e>
                            <m:f>
                              <m:fPr>
                                <m:ctrlPr>
                                  <a:rPr lang="en-US" i="1">
                                    <a:latin typeface="Cambria Math"/>
                                  </a:rPr>
                                </m:ctrlPr>
                              </m:fPr>
                              <m:num>
                                <m:r>
                                  <a:rPr lang="en-US" b="0" i="1" smtClean="0">
                                    <a:latin typeface="Cambria Math"/>
                                  </a:rPr>
                                  <m:t>𝜋</m:t>
                                </m:r>
                              </m:num>
                              <m:den>
                                <m:sSup>
                                  <m:sSupPr>
                                    <m:ctrlPr>
                                      <a:rPr lang="en-US" i="1">
                                        <a:latin typeface="Cambria Math"/>
                                      </a:rPr>
                                    </m:ctrlPr>
                                  </m:sSupPr>
                                  <m:e>
                                    <m:r>
                                      <a:rPr lang="en-US" i="1">
                                        <a:latin typeface="Cambria Math"/>
                                      </a:rPr>
                                      <m:t>2</m:t>
                                    </m:r>
                                  </m:e>
                                  <m:sup>
                                    <m:r>
                                      <a:rPr lang="en-US" i="1">
                                        <a:latin typeface="Cambria Math"/>
                                      </a:rPr>
                                      <m:t>𝑛</m:t>
                                    </m:r>
                                  </m:sup>
                                </m:sSup>
                              </m:den>
                            </m:f>
                          </m:e>
                        </m:func>
                      </m:den>
                    </m:f>
                    <m:r>
                      <a:rPr lang="en-US" i="1">
                        <a:latin typeface="Cambria Math"/>
                      </a:rPr>
                      <m:t>=</m:t>
                    </m:r>
                    <m:nary>
                      <m:naryPr>
                        <m:chr m:val="∏"/>
                        <m:ctrlPr>
                          <a:rPr lang="en-US" i="1">
                            <a:latin typeface="Cambria Math"/>
                          </a:rPr>
                        </m:ctrlPr>
                      </m:naryPr>
                      <m:sub>
                        <m:r>
                          <m:rPr>
                            <m:brk m:alnAt="23"/>
                          </m:rPr>
                          <a:rPr lang="en-US" i="1">
                            <a:latin typeface="Cambria Math"/>
                          </a:rPr>
                          <m:t>𝑖</m:t>
                        </m:r>
                        <m:r>
                          <a:rPr lang="en-US" i="1">
                            <a:latin typeface="Cambria Math"/>
                          </a:rPr>
                          <m:t>=</m:t>
                        </m:r>
                        <m:r>
                          <a:rPr lang="en-US" b="0" i="1" smtClean="0">
                            <a:latin typeface="Cambria Math"/>
                          </a:rPr>
                          <m:t>2</m:t>
                        </m:r>
                      </m:sub>
                      <m:sup>
                        <m:r>
                          <a:rPr lang="en-US" i="1">
                            <a:latin typeface="Cambria Math"/>
                          </a:rPr>
                          <m:t>𝑛</m:t>
                        </m:r>
                      </m:sup>
                      <m:e>
                        <m:func>
                          <m:funcPr>
                            <m:ctrlPr>
                              <a:rPr lang="en-US" i="1">
                                <a:latin typeface="Cambria Math"/>
                              </a:rPr>
                            </m:ctrlPr>
                          </m:funcPr>
                          <m:fName>
                            <m:r>
                              <m:rPr>
                                <m:sty m:val="p"/>
                              </m:rPr>
                              <a:rPr lang="en-US">
                                <a:latin typeface="Cambria Math"/>
                              </a:rPr>
                              <m:t>cos</m:t>
                            </m:r>
                          </m:fName>
                          <m:e>
                            <m:f>
                              <m:fPr>
                                <m:ctrlPr>
                                  <a:rPr lang="en-US" i="1">
                                    <a:latin typeface="Cambria Math"/>
                                  </a:rPr>
                                </m:ctrlPr>
                              </m:fPr>
                              <m:num>
                                <m:r>
                                  <a:rPr lang="en-US" b="0" i="1" smtClean="0">
                                    <a:latin typeface="Cambria Math"/>
                                  </a:rPr>
                                  <m:t>𝜋</m:t>
                                </m:r>
                              </m:num>
                              <m:den>
                                <m:sSup>
                                  <m:sSupPr>
                                    <m:ctrlPr>
                                      <a:rPr lang="en-US" i="1">
                                        <a:latin typeface="Cambria Math"/>
                                      </a:rPr>
                                    </m:ctrlPr>
                                  </m:sSupPr>
                                  <m:e>
                                    <m:r>
                                      <a:rPr lang="en-US" i="1">
                                        <a:latin typeface="Cambria Math"/>
                                      </a:rPr>
                                      <m:t>2</m:t>
                                    </m:r>
                                  </m:e>
                                  <m:sup>
                                    <m:r>
                                      <a:rPr lang="en-US" i="1">
                                        <a:latin typeface="Cambria Math"/>
                                      </a:rPr>
                                      <m:t>𝑖</m:t>
                                    </m:r>
                                  </m:sup>
                                </m:sSup>
                              </m:den>
                            </m:f>
                          </m:e>
                        </m:func>
                      </m:e>
                    </m:nary>
                  </m:oMath>
                </a14:m>
                <a:endParaRPr lang="en-US" sz="2400" dirty="0" smtClean="0"/>
              </a:p>
              <a:p>
                <a:pPr marL="0" indent="0">
                  <a:buNone/>
                </a:pPr>
                <a:r>
                  <a:rPr lang="en-US" dirty="0" smtClean="0"/>
                  <a:t>	</a:t>
                </a:r>
                <a14:m>
                  <m:oMath xmlns:m="http://schemas.openxmlformats.org/officeDocument/2006/math">
                    <m:f>
                      <m:fPr>
                        <m:ctrlPr>
                          <a:rPr lang="en-US" i="1" smtClean="0">
                            <a:latin typeface="Cambria Math"/>
                          </a:rPr>
                        </m:ctrlPr>
                      </m:fPr>
                      <m:num>
                        <m:r>
                          <a:rPr lang="en-US" b="0" i="1" smtClean="0">
                            <a:latin typeface="Cambria Math"/>
                          </a:rPr>
                          <m:t>2</m:t>
                        </m:r>
                      </m:num>
                      <m:den>
                        <m:sSup>
                          <m:sSupPr>
                            <m:ctrlPr>
                              <a:rPr lang="en-US" i="1">
                                <a:latin typeface="Cambria Math"/>
                              </a:rPr>
                            </m:ctrlPr>
                          </m:sSupPr>
                          <m:e>
                            <m:r>
                              <a:rPr lang="en-US" i="1">
                                <a:latin typeface="Cambria Math"/>
                              </a:rPr>
                              <m:t>2</m:t>
                            </m:r>
                          </m:e>
                          <m:sup>
                            <m:r>
                              <a:rPr lang="en-US" i="1">
                                <a:latin typeface="Cambria Math"/>
                              </a:rPr>
                              <m:t>𝑛</m:t>
                            </m:r>
                          </m:sup>
                        </m:sSup>
                        <m:func>
                          <m:funcPr>
                            <m:ctrlPr>
                              <a:rPr lang="en-US" i="1">
                                <a:latin typeface="Cambria Math"/>
                              </a:rPr>
                            </m:ctrlPr>
                          </m:funcPr>
                          <m:fName>
                            <m:r>
                              <m:rPr>
                                <m:sty m:val="p"/>
                              </m:rPr>
                              <a:rPr lang="en-US">
                                <a:latin typeface="Cambria Math"/>
                              </a:rPr>
                              <m:t>sin</m:t>
                            </m:r>
                          </m:fName>
                          <m:e>
                            <m:f>
                              <m:fPr>
                                <m:ctrlPr>
                                  <a:rPr lang="en-US" i="1">
                                    <a:latin typeface="Cambria Math"/>
                                  </a:rPr>
                                </m:ctrlPr>
                              </m:fPr>
                              <m:num>
                                <m:r>
                                  <a:rPr lang="en-US" b="0" i="1" smtClean="0">
                                    <a:latin typeface="Cambria Math"/>
                                  </a:rPr>
                                  <m:t>𝜋</m:t>
                                </m:r>
                              </m:num>
                              <m:den>
                                <m:sSup>
                                  <m:sSupPr>
                                    <m:ctrlPr>
                                      <a:rPr lang="en-US" i="1">
                                        <a:latin typeface="Cambria Math"/>
                                      </a:rPr>
                                    </m:ctrlPr>
                                  </m:sSupPr>
                                  <m:e>
                                    <m:r>
                                      <a:rPr lang="en-US" i="1">
                                        <a:latin typeface="Cambria Math"/>
                                      </a:rPr>
                                      <m:t>2</m:t>
                                    </m:r>
                                  </m:e>
                                  <m:sup>
                                    <m:r>
                                      <a:rPr lang="en-US" i="1">
                                        <a:latin typeface="Cambria Math"/>
                                      </a:rPr>
                                      <m:t>𝑛</m:t>
                                    </m:r>
                                  </m:sup>
                                </m:sSup>
                              </m:den>
                            </m:f>
                          </m:e>
                        </m:func>
                      </m:den>
                    </m:f>
                    <m:r>
                      <a:rPr lang="en-US" i="1">
                        <a:latin typeface="Cambria Math"/>
                      </a:rPr>
                      <m:t>=</m:t>
                    </m:r>
                    <m:nary>
                      <m:naryPr>
                        <m:chr m:val="∏"/>
                        <m:ctrlPr>
                          <a:rPr lang="en-US" i="1">
                            <a:latin typeface="Cambria Math"/>
                          </a:rPr>
                        </m:ctrlPr>
                      </m:naryPr>
                      <m:sub>
                        <m:r>
                          <m:rPr>
                            <m:brk m:alnAt="23"/>
                          </m:rPr>
                          <a:rPr lang="en-US" i="1">
                            <a:latin typeface="Cambria Math"/>
                          </a:rPr>
                          <m:t>𝑖</m:t>
                        </m:r>
                        <m:r>
                          <a:rPr lang="en-US" i="1">
                            <a:latin typeface="Cambria Math"/>
                          </a:rPr>
                          <m:t>=</m:t>
                        </m:r>
                        <m:r>
                          <a:rPr lang="en-US" b="0" i="1" smtClean="0">
                            <a:latin typeface="Cambria Math"/>
                          </a:rPr>
                          <m:t>2</m:t>
                        </m:r>
                      </m:sub>
                      <m:sup>
                        <m:r>
                          <a:rPr lang="en-US" i="1">
                            <a:latin typeface="Cambria Math"/>
                          </a:rPr>
                          <m:t>𝑛</m:t>
                        </m:r>
                      </m:sup>
                      <m:e>
                        <m:func>
                          <m:funcPr>
                            <m:ctrlPr>
                              <a:rPr lang="en-US" i="1">
                                <a:latin typeface="Cambria Math"/>
                              </a:rPr>
                            </m:ctrlPr>
                          </m:funcPr>
                          <m:fName>
                            <m:r>
                              <m:rPr>
                                <m:sty m:val="p"/>
                              </m:rPr>
                              <a:rPr lang="en-US">
                                <a:latin typeface="Cambria Math"/>
                              </a:rPr>
                              <m:t>cos</m:t>
                            </m:r>
                          </m:fName>
                          <m:e>
                            <m:f>
                              <m:fPr>
                                <m:ctrlPr>
                                  <a:rPr lang="en-US" i="1">
                                    <a:latin typeface="Cambria Math"/>
                                  </a:rPr>
                                </m:ctrlPr>
                              </m:fPr>
                              <m:num>
                                <m:r>
                                  <a:rPr lang="en-US" b="0" i="1" smtClean="0">
                                    <a:latin typeface="Cambria Math"/>
                                  </a:rPr>
                                  <m:t>𝜋</m:t>
                                </m:r>
                              </m:num>
                              <m:den>
                                <m:sSup>
                                  <m:sSupPr>
                                    <m:ctrlPr>
                                      <a:rPr lang="en-US" i="1">
                                        <a:latin typeface="Cambria Math"/>
                                      </a:rPr>
                                    </m:ctrlPr>
                                  </m:sSupPr>
                                  <m:e>
                                    <m:r>
                                      <a:rPr lang="en-US" i="1">
                                        <a:latin typeface="Cambria Math"/>
                                      </a:rPr>
                                      <m:t>2</m:t>
                                    </m:r>
                                  </m:e>
                                  <m:sup>
                                    <m:r>
                                      <a:rPr lang="en-US" i="1">
                                        <a:latin typeface="Cambria Math"/>
                                      </a:rPr>
                                      <m:t>𝑖</m:t>
                                    </m:r>
                                  </m:sup>
                                </m:sSup>
                              </m:den>
                            </m:f>
                          </m:e>
                        </m:func>
                      </m:e>
                    </m:nary>
                  </m:oMath>
                </a14:m>
                <a:endParaRPr lang="en-US" sz="2400" dirty="0" smtClean="0"/>
              </a:p>
              <a:p>
                <a:pPr marL="0" indent="0">
                  <a:buNone/>
                </a:pPr>
                <a:endParaRPr lang="en-US"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111"/>
                </a:stretch>
              </a:blipFill>
            </p:spPr>
            <p:txBody>
              <a:bodyPr/>
              <a:lstStyle/>
              <a:p>
                <a:r>
                  <a:rPr lang="en-US">
                    <a:noFill/>
                  </a:rPr>
                  <a:t> </a:t>
                </a:r>
              </a:p>
            </p:txBody>
          </p:sp>
        </mc:Fallback>
      </mc:AlternateContent>
    </p:spTree>
    <p:extLst>
      <p:ext uri="{BB962C8B-B14F-4D97-AF65-F5344CB8AC3E}">
        <p14:creationId xmlns:p14="http://schemas.microsoft.com/office/powerpoint/2010/main" val="1121822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p:txBody>
              <a:bodyPr>
                <a:normAutofit fontScale="90000"/>
              </a:bodyPr>
              <a:lstStyle/>
              <a:p>
                <a:r>
                  <a:rPr lang="en-US" b="0" dirty="0" smtClean="0"/>
                  <a:t>Theorem: </a:t>
                </a:r>
                <a14:m>
                  <m:oMath xmlns:m="http://schemas.openxmlformats.org/officeDocument/2006/math">
                    <m:f>
                      <m:fPr>
                        <m:ctrlPr>
                          <a:rPr lang="en-US" b="0" i="1" smtClean="0">
                            <a:latin typeface="Cambria Math"/>
                          </a:rPr>
                        </m:ctrlPr>
                      </m:fPr>
                      <m:num>
                        <m:r>
                          <a:rPr lang="en-US" b="0" i="1" smtClean="0">
                            <a:latin typeface="Cambria Math"/>
                          </a:rPr>
                          <m:t>2</m:t>
                        </m:r>
                      </m:num>
                      <m:den>
                        <m:r>
                          <a:rPr lang="en-US" b="0" i="1" smtClean="0">
                            <a:latin typeface="Cambria Math"/>
                          </a:rPr>
                          <m:t>𝜋</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e>
                        </m:rad>
                      </m:num>
                      <m:den>
                        <m:r>
                          <a:rPr lang="en-US" b="0" i="1" smtClean="0">
                            <a:latin typeface="Cambria Math"/>
                          </a:rPr>
                          <m:t>2</m:t>
                        </m:r>
                      </m:den>
                    </m:f>
                  </m:oMath>
                </a14:m>
                <a:r>
                  <a:rPr lang="en-US" dirty="0" smtClean="0"/>
                  <a:t>…</a:t>
                </a:r>
                <a:r>
                  <a:rPr lang="en-US" dirty="0" smtClean="0"/>
                  <a:t/>
                </a:r>
                <a:br>
                  <a:rPr lang="en-US" dirty="0" smtClean="0"/>
                </a:br>
                <a:endParaRPr lang="en-US" dirty="0"/>
              </a:p>
            </p:txBody>
          </p:sp>
        </mc:Choice>
        <mc:Fallback>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t="-12234" b="-4095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600200"/>
                <a:ext cx="8229600" cy="4876800"/>
              </a:xfrm>
            </p:spPr>
            <p:txBody>
              <a:bodyPr>
                <a:normAutofit/>
              </a:bodyPr>
              <a:lstStyle/>
              <a:p>
                <a:pPr marL="0" indent="0">
                  <a:buNone/>
                </a:pPr>
                <a:r>
                  <a:rPr lang="en-US" dirty="0" smtClean="0"/>
                  <a:t>	</a:t>
                </a:r>
                <a14:m>
                  <m:oMath xmlns:m="http://schemas.openxmlformats.org/officeDocument/2006/math">
                    <m:f>
                      <m:fPr>
                        <m:ctrlPr>
                          <a:rPr lang="en-US" i="1" smtClean="0">
                            <a:latin typeface="Cambria Math"/>
                          </a:rPr>
                        </m:ctrlPr>
                      </m:fPr>
                      <m:num>
                        <m:r>
                          <a:rPr lang="en-US" b="0" i="1" smtClean="0">
                            <a:latin typeface="Cambria Math"/>
                          </a:rPr>
                          <m:t>2</m:t>
                        </m:r>
                      </m:num>
                      <m:den>
                        <m:sSup>
                          <m:sSupPr>
                            <m:ctrlPr>
                              <a:rPr lang="en-US" i="1">
                                <a:latin typeface="Cambria Math"/>
                              </a:rPr>
                            </m:ctrlPr>
                          </m:sSupPr>
                          <m:e>
                            <m:r>
                              <a:rPr lang="en-US" i="1">
                                <a:latin typeface="Cambria Math"/>
                              </a:rPr>
                              <m:t>2</m:t>
                            </m:r>
                          </m:e>
                          <m:sup>
                            <m:r>
                              <a:rPr lang="en-US" i="1">
                                <a:latin typeface="Cambria Math"/>
                              </a:rPr>
                              <m:t>𝑛</m:t>
                            </m:r>
                          </m:sup>
                        </m:sSup>
                        <m:func>
                          <m:funcPr>
                            <m:ctrlPr>
                              <a:rPr lang="en-US" i="1">
                                <a:latin typeface="Cambria Math"/>
                              </a:rPr>
                            </m:ctrlPr>
                          </m:funcPr>
                          <m:fName>
                            <m:r>
                              <m:rPr>
                                <m:sty m:val="p"/>
                              </m:rPr>
                              <a:rPr lang="en-US">
                                <a:latin typeface="Cambria Math"/>
                              </a:rPr>
                              <m:t>sin</m:t>
                            </m:r>
                          </m:fName>
                          <m:e>
                            <m:f>
                              <m:fPr>
                                <m:ctrlPr>
                                  <a:rPr lang="en-US" i="1">
                                    <a:latin typeface="Cambria Math"/>
                                  </a:rPr>
                                </m:ctrlPr>
                              </m:fPr>
                              <m:num>
                                <m:r>
                                  <a:rPr lang="en-US" b="0" i="1" smtClean="0">
                                    <a:latin typeface="Cambria Math"/>
                                  </a:rPr>
                                  <m:t>𝜋</m:t>
                                </m:r>
                              </m:num>
                              <m:den>
                                <m:sSup>
                                  <m:sSupPr>
                                    <m:ctrlPr>
                                      <a:rPr lang="en-US" i="1">
                                        <a:latin typeface="Cambria Math"/>
                                      </a:rPr>
                                    </m:ctrlPr>
                                  </m:sSupPr>
                                  <m:e>
                                    <m:r>
                                      <a:rPr lang="en-US" i="1">
                                        <a:latin typeface="Cambria Math"/>
                                      </a:rPr>
                                      <m:t>2</m:t>
                                    </m:r>
                                  </m:e>
                                  <m:sup>
                                    <m:r>
                                      <a:rPr lang="en-US" i="1">
                                        <a:latin typeface="Cambria Math"/>
                                      </a:rPr>
                                      <m:t>𝑛</m:t>
                                    </m:r>
                                  </m:sup>
                                </m:sSup>
                              </m:den>
                            </m:f>
                          </m:e>
                        </m:func>
                      </m:den>
                    </m:f>
                    <m:r>
                      <a:rPr lang="en-US" i="1">
                        <a:latin typeface="Cambria Math"/>
                      </a:rPr>
                      <m:t>=</m:t>
                    </m:r>
                    <m:nary>
                      <m:naryPr>
                        <m:chr m:val="∏"/>
                        <m:ctrlPr>
                          <a:rPr lang="en-US" i="1">
                            <a:latin typeface="Cambria Math"/>
                          </a:rPr>
                        </m:ctrlPr>
                      </m:naryPr>
                      <m:sub>
                        <m:r>
                          <m:rPr>
                            <m:brk m:alnAt="23"/>
                          </m:rPr>
                          <a:rPr lang="en-US" i="1">
                            <a:latin typeface="Cambria Math"/>
                          </a:rPr>
                          <m:t>𝑖</m:t>
                        </m:r>
                        <m:r>
                          <a:rPr lang="en-US" i="1">
                            <a:latin typeface="Cambria Math"/>
                          </a:rPr>
                          <m:t>=</m:t>
                        </m:r>
                        <m:r>
                          <a:rPr lang="en-US" b="0" i="1" smtClean="0">
                            <a:latin typeface="Cambria Math"/>
                          </a:rPr>
                          <m:t>2</m:t>
                        </m:r>
                      </m:sub>
                      <m:sup>
                        <m:r>
                          <a:rPr lang="en-US" i="1">
                            <a:latin typeface="Cambria Math"/>
                          </a:rPr>
                          <m:t>𝑛</m:t>
                        </m:r>
                      </m:sup>
                      <m:e>
                        <m:func>
                          <m:funcPr>
                            <m:ctrlPr>
                              <a:rPr lang="en-US" i="1">
                                <a:latin typeface="Cambria Math"/>
                              </a:rPr>
                            </m:ctrlPr>
                          </m:funcPr>
                          <m:fName>
                            <m:r>
                              <m:rPr>
                                <m:sty m:val="p"/>
                              </m:rPr>
                              <a:rPr lang="en-US">
                                <a:latin typeface="Cambria Math"/>
                              </a:rPr>
                              <m:t>cos</m:t>
                            </m:r>
                          </m:fName>
                          <m:e>
                            <m:f>
                              <m:fPr>
                                <m:ctrlPr>
                                  <a:rPr lang="en-US" i="1">
                                    <a:latin typeface="Cambria Math"/>
                                  </a:rPr>
                                </m:ctrlPr>
                              </m:fPr>
                              <m:num>
                                <m:r>
                                  <a:rPr lang="en-US" b="0" i="1" smtClean="0">
                                    <a:latin typeface="Cambria Math"/>
                                  </a:rPr>
                                  <m:t>𝜋</m:t>
                                </m:r>
                              </m:num>
                              <m:den>
                                <m:sSup>
                                  <m:sSupPr>
                                    <m:ctrlPr>
                                      <a:rPr lang="en-US" i="1">
                                        <a:latin typeface="Cambria Math"/>
                                      </a:rPr>
                                    </m:ctrlPr>
                                  </m:sSupPr>
                                  <m:e>
                                    <m:r>
                                      <a:rPr lang="en-US" i="1">
                                        <a:latin typeface="Cambria Math"/>
                                      </a:rPr>
                                      <m:t>2</m:t>
                                    </m:r>
                                  </m:e>
                                  <m:sup>
                                    <m:r>
                                      <a:rPr lang="en-US" i="1">
                                        <a:latin typeface="Cambria Math"/>
                                      </a:rPr>
                                      <m:t>𝑖</m:t>
                                    </m:r>
                                  </m:sup>
                                </m:sSup>
                              </m:den>
                            </m:f>
                          </m:e>
                        </m:func>
                      </m:e>
                    </m:nary>
                  </m:oMath>
                </a14:m>
                <a:endParaRPr lang="en-US" sz="2400" dirty="0" smtClean="0"/>
              </a:p>
              <a:p>
                <a:pPr marL="0" indent="0">
                  <a:buNone/>
                </a:pPr>
                <a:r>
                  <a:rPr lang="en-US" dirty="0" smtClean="0"/>
                  <a:t>Define </a:t>
                </a:r>
                <a14:m>
                  <m:oMath xmlns:m="http://schemas.openxmlformats.org/officeDocument/2006/math">
                    <m:sSub>
                      <m:sSubPr>
                        <m:ctrlPr>
                          <a:rPr lang="en-US" b="0" i="1" smtClean="0">
                            <a:latin typeface="Cambria Math"/>
                          </a:rPr>
                        </m:ctrlPr>
                      </m:sSubPr>
                      <m:e>
                        <m:r>
                          <a:rPr lang="en-US" b="0" i="1" smtClean="0">
                            <a:latin typeface="Cambria Math"/>
                          </a:rPr>
                          <m:t>𝑎</m:t>
                        </m:r>
                      </m:e>
                      <m:sub>
                        <m:r>
                          <a:rPr lang="en-US" b="0" i="1" smtClean="0">
                            <a:latin typeface="Cambria Math"/>
                          </a:rPr>
                          <m:t>𝑖</m:t>
                        </m:r>
                      </m:sub>
                    </m:sSub>
                  </m:oMath>
                </a14:m>
                <a:r>
                  <a:rPr lang="en-US" sz="2400" dirty="0" smtClean="0"/>
                  <a:t> as the sequence where </a:t>
                </a:r>
                <a14:m>
                  <m:oMath xmlns:m="http://schemas.openxmlformats.org/officeDocument/2006/math">
                    <m:sSub>
                      <m:sSubPr>
                        <m:ctrlPr>
                          <a:rPr lang="en-US" sz="2400" b="0" i="1" smtClean="0">
                            <a:latin typeface="Cambria Math"/>
                          </a:rPr>
                        </m:ctrlPr>
                      </m:sSubPr>
                      <m:e>
                        <m:r>
                          <a:rPr lang="en-US" sz="2400" b="0" i="1" smtClean="0">
                            <a:latin typeface="Cambria Math"/>
                          </a:rPr>
                          <m:t>𝑎</m:t>
                        </m:r>
                      </m:e>
                      <m:sub>
                        <m:r>
                          <a:rPr lang="en-US" sz="2400" b="0" i="1" smtClean="0">
                            <a:latin typeface="Cambria Math"/>
                          </a:rPr>
                          <m:t>1</m:t>
                        </m:r>
                      </m:sub>
                    </m:sSub>
                    <m:r>
                      <a:rPr lang="en-US" sz="2400" b="0" i="1" smtClean="0">
                        <a:latin typeface="Cambria Math"/>
                      </a:rPr>
                      <m:t>=</m:t>
                    </m:r>
                    <m:rad>
                      <m:radPr>
                        <m:degHide m:val="on"/>
                        <m:ctrlPr>
                          <a:rPr lang="en-US" sz="2400" b="0" i="1" smtClean="0">
                            <a:latin typeface="Cambria Math"/>
                          </a:rPr>
                        </m:ctrlPr>
                      </m:radPr>
                      <m:deg/>
                      <m:e>
                        <m:r>
                          <a:rPr lang="en-US" sz="2400" b="0" i="1" smtClean="0">
                            <a:latin typeface="Cambria Math"/>
                          </a:rPr>
                          <m:t>2</m:t>
                        </m:r>
                      </m:e>
                    </m:rad>
                  </m:oMath>
                </a14:m>
                <a:r>
                  <a:rPr lang="en-US" sz="2400" dirty="0" smtClean="0"/>
                  <a:t> and </a:t>
                </a:r>
                <a14:m>
                  <m:oMath xmlns:m="http://schemas.openxmlformats.org/officeDocument/2006/math">
                    <m:sSub>
                      <m:sSubPr>
                        <m:ctrlPr>
                          <a:rPr lang="en-US" sz="2400" b="0" i="1" smtClean="0">
                            <a:latin typeface="Cambria Math"/>
                          </a:rPr>
                        </m:ctrlPr>
                      </m:sSubPr>
                      <m:e>
                        <m:r>
                          <a:rPr lang="en-US" sz="2400" b="0" i="1" smtClean="0">
                            <a:latin typeface="Cambria Math"/>
                          </a:rPr>
                          <m:t>𝑎</m:t>
                        </m:r>
                      </m:e>
                      <m:sub>
                        <m:r>
                          <a:rPr lang="en-US" sz="2400" b="0" i="1" smtClean="0">
                            <a:latin typeface="Cambria Math"/>
                          </a:rPr>
                          <m:t>𝑖</m:t>
                        </m:r>
                        <m:r>
                          <a:rPr lang="en-US" sz="2400" b="0" i="1" smtClean="0">
                            <a:latin typeface="Cambria Math"/>
                          </a:rPr>
                          <m:t>+1</m:t>
                        </m:r>
                      </m:sub>
                    </m:sSub>
                    <m:r>
                      <a:rPr lang="en-US" sz="2400" b="0" i="1" smtClean="0">
                        <a:latin typeface="Cambria Math"/>
                      </a:rPr>
                      <m:t>=</m:t>
                    </m:r>
                    <m:rad>
                      <m:radPr>
                        <m:degHide m:val="on"/>
                        <m:ctrlPr>
                          <a:rPr lang="en-US" sz="2400" b="0" i="1" smtClean="0">
                            <a:latin typeface="Cambria Math"/>
                          </a:rPr>
                        </m:ctrlPr>
                      </m:radPr>
                      <m:deg/>
                      <m:e>
                        <m:r>
                          <a:rPr lang="en-US" sz="2400" b="0" i="1" smtClean="0">
                            <a:latin typeface="Cambria Math"/>
                          </a:rPr>
                          <m:t>2+</m:t>
                        </m:r>
                        <m:sSub>
                          <m:sSubPr>
                            <m:ctrlPr>
                              <a:rPr lang="en-US" sz="2400" b="0" i="1" smtClean="0">
                                <a:latin typeface="Cambria Math"/>
                              </a:rPr>
                            </m:ctrlPr>
                          </m:sSubPr>
                          <m:e>
                            <m:r>
                              <a:rPr lang="en-US" sz="2400" b="0" i="1" smtClean="0">
                                <a:latin typeface="Cambria Math"/>
                              </a:rPr>
                              <m:t>𝑎</m:t>
                            </m:r>
                          </m:e>
                          <m:sub>
                            <m:r>
                              <a:rPr lang="en-US" sz="2400" b="0" i="1" smtClean="0">
                                <a:latin typeface="Cambria Math"/>
                              </a:rPr>
                              <m:t>𝑖</m:t>
                            </m:r>
                          </m:sub>
                        </m:sSub>
                      </m:e>
                    </m:rad>
                  </m:oMath>
                </a14:m>
                <a:r>
                  <a:rPr lang="en-US" sz="2400" dirty="0" smtClean="0"/>
                  <a:t>.</a:t>
                </a:r>
              </a:p>
              <a:p>
                <a:pPr marL="0" indent="0">
                  <a:buNone/>
                </a:pPr>
                <a:r>
                  <a:rPr lang="en-US" dirty="0" smtClean="0"/>
                  <a:t>Also define </a:t>
                </a:r>
                <a14:m>
                  <m:oMath xmlns:m="http://schemas.openxmlformats.org/officeDocument/2006/math">
                    <m:sSub>
                      <m:sSubPr>
                        <m:ctrlPr>
                          <a:rPr lang="en-US" b="0" i="1" smtClean="0">
                            <a:latin typeface="Cambria Math"/>
                          </a:rPr>
                        </m:ctrlPr>
                      </m:sSubPr>
                      <m:e>
                        <m:r>
                          <a:rPr lang="en-US" b="0" i="1" smtClean="0">
                            <a:latin typeface="Cambria Math"/>
                          </a:rPr>
                          <m:t>𝑏</m:t>
                        </m:r>
                      </m:e>
                      <m:sub>
                        <m:r>
                          <a:rPr lang="en-US" b="0" i="1" smtClean="0">
                            <a:latin typeface="Cambria Math"/>
                          </a:rPr>
                          <m:t>𝑖</m:t>
                        </m:r>
                      </m:sub>
                    </m:sSub>
                  </m:oMath>
                </a14:m>
                <a:r>
                  <a:rPr lang="en-US" sz="2400" dirty="0" smtClean="0"/>
                  <a:t> as </a:t>
                </a:r>
                <a14:m>
                  <m:oMath xmlns:m="http://schemas.openxmlformats.org/officeDocument/2006/math">
                    <m:r>
                      <a:rPr lang="en-US" sz="2400" b="0" i="1" smtClean="0">
                        <a:latin typeface="Cambria Math"/>
                      </a:rPr>
                      <m:t>2</m:t>
                    </m:r>
                    <m:func>
                      <m:funcPr>
                        <m:ctrlPr>
                          <a:rPr lang="en-US" sz="2400" b="0" i="1" smtClean="0">
                            <a:latin typeface="Cambria Math"/>
                          </a:rPr>
                        </m:ctrlPr>
                      </m:funcPr>
                      <m:fName>
                        <m:r>
                          <m:rPr>
                            <m:sty m:val="p"/>
                          </m:rPr>
                          <a:rPr lang="en-US" sz="2400" b="0" i="0" smtClean="0">
                            <a:latin typeface="Cambria Math"/>
                          </a:rPr>
                          <m:t>cos</m:t>
                        </m:r>
                      </m:fName>
                      <m:e>
                        <m:f>
                          <m:fPr>
                            <m:ctrlPr>
                              <a:rPr lang="en-US" sz="2400" b="0" i="1" smtClean="0">
                                <a:latin typeface="Cambria Math"/>
                              </a:rPr>
                            </m:ctrlPr>
                          </m:fPr>
                          <m:num>
                            <m:r>
                              <a:rPr lang="en-US" sz="2400" b="0" i="1" smtClean="0">
                                <a:latin typeface="Cambria Math"/>
                              </a:rPr>
                              <m:t>𝜋</m:t>
                            </m:r>
                          </m:num>
                          <m:den>
                            <m:sSup>
                              <m:sSupPr>
                                <m:ctrlPr>
                                  <a:rPr lang="en-US" sz="2400" b="0" i="1" smtClean="0">
                                    <a:latin typeface="Cambria Math"/>
                                  </a:rPr>
                                </m:ctrlPr>
                              </m:sSupPr>
                              <m:e>
                                <m:r>
                                  <a:rPr lang="en-US" sz="2400" b="0" i="1" smtClean="0">
                                    <a:latin typeface="Cambria Math"/>
                                  </a:rPr>
                                  <m:t>2</m:t>
                                </m:r>
                              </m:e>
                              <m:sup>
                                <m:r>
                                  <a:rPr lang="en-US" sz="2400" b="0" i="1" smtClean="0">
                                    <a:latin typeface="Cambria Math"/>
                                  </a:rPr>
                                  <m:t>𝑖</m:t>
                                </m:r>
                                <m:r>
                                  <a:rPr lang="en-US" sz="2400" b="0" i="1" smtClean="0">
                                    <a:latin typeface="Cambria Math"/>
                                  </a:rPr>
                                  <m:t>+1</m:t>
                                </m:r>
                              </m:sup>
                            </m:sSup>
                          </m:den>
                        </m:f>
                      </m:e>
                    </m:func>
                  </m:oMath>
                </a14:m>
                <a:r>
                  <a:rPr lang="en-US" sz="2400" dirty="0" smtClean="0"/>
                  <a:t>.</a:t>
                </a:r>
              </a:p>
              <a:p>
                <a:pPr marL="0" indent="0">
                  <a:buNone/>
                </a:pPr>
                <a:r>
                  <a:rPr lang="en-US" dirty="0" smtClean="0"/>
                  <a:t>We take the cosine half angle formula:</a:t>
                </a:r>
              </a:p>
              <a:p>
                <a:pPr marL="0" indent="0">
                  <a:buNone/>
                </a:pPr>
                <a:r>
                  <a:rPr lang="en-US" sz="2400" b="0" dirty="0" smtClean="0"/>
                  <a:t>	</a:t>
                </a:r>
                <a14:m>
                  <m:oMath xmlns:m="http://schemas.openxmlformats.org/officeDocument/2006/math">
                    <m:func>
                      <m:funcPr>
                        <m:ctrlPr>
                          <a:rPr lang="en-US" sz="2400" b="0" i="1" smtClean="0">
                            <a:latin typeface="Cambria Math"/>
                          </a:rPr>
                        </m:ctrlPr>
                      </m:funcPr>
                      <m:fName>
                        <m:r>
                          <m:rPr>
                            <m:sty m:val="p"/>
                          </m:rPr>
                          <a:rPr lang="en-US" sz="2400" b="0" i="0" smtClean="0">
                            <a:latin typeface="Cambria Math"/>
                          </a:rPr>
                          <m:t>cos</m:t>
                        </m:r>
                      </m:fName>
                      <m:e>
                        <m:f>
                          <m:fPr>
                            <m:ctrlPr>
                              <a:rPr lang="en-US" sz="2400" b="0" i="1" smtClean="0">
                                <a:latin typeface="Cambria Math"/>
                              </a:rPr>
                            </m:ctrlPr>
                          </m:fPr>
                          <m:num>
                            <m:r>
                              <a:rPr lang="en-US" sz="2400" b="0" i="1" smtClean="0">
                                <a:latin typeface="Cambria Math"/>
                              </a:rPr>
                              <m:t>𝑥</m:t>
                            </m:r>
                          </m:num>
                          <m:den>
                            <m:r>
                              <a:rPr lang="en-US" sz="2400" b="0" i="1" smtClean="0">
                                <a:latin typeface="Cambria Math"/>
                              </a:rPr>
                              <m:t>2</m:t>
                            </m:r>
                          </m:den>
                        </m:f>
                        <m:r>
                          <a:rPr lang="en-US" sz="2400" b="0" i="1" smtClean="0">
                            <a:latin typeface="Cambria Math"/>
                          </a:rPr>
                          <m:t>=</m:t>
                        </m:r>
                        <m:rad>
                          <m:radPr>
                            <m:degHide m:val="on"/>
                            <m:ctrlPr>
                              <a:rPr lang="en-US" sz="2400" b="0" i="1" smtClean="0">
                                <a:latin typeface="Cambria Math"/>
                              </a:rPr>
                            </m:ctrlPr>
                          </m:radPr>
                          <m:deg/>
                          <m:e>
                            <m:f>
                              <m:fPr>
                                <m:ctrlPr>
                                  <a:rPr lang="en-US" sz="2400" b="0" i="1" smtClean="0">
                                    <a:latin typeface="Cambria Math"/>
                                  </a:rPr>
                                </m:ctrlPr>
                              </m:fPr>
                              <m:num>
                                <m:r>
                                  <a:rPr lang="en-US" sz="2400" b="0" i="1" smtClean="0">
                                    <a:latin typeface="Cambria Math"/>
                                  </a:rPr>
                                  <m:t>1+</m:t>
                                </m:r>
                                <m:func>
                                  <m:funcPr>
                                    <m:ctrlPr>
                                      <a:rPr lang="en-US" sz="2400" b="0" i="1" smtClean="0">
                                        <a:latin typeface="Cambria Math"/>
                                      </a:rPr>
                                    </m:ctrlPr>
                                  </m:funcPr>
                                  <m:fName>
                                    <m:r>
                                      <m:rPr>
                                        <m:sty m:val="p"/>
                                      </m:rPr>
                                      <a:rPr lang="en-US" sz="2400" b="0" i="0" smtClean="0">
                                        <a:latin typeface="Cambria Math"/>
                                      </a:rPr>
                                      <m:t>cos</m:t>
                                    </m:r>
                                  </m:fName>
                                  <m:e>
                                    <m:r>
                                      <a:rPr lang="en-US" sz="2400" b="0" i="1" smtClean="0">
                                        <a:latin typeface="Cambria Math"/>
                                      </a:rPr>
                                      <m:t>𝑥</m:t>
                                    </m:r>
                                  </m:e>
                                </m:func>
                              </m:num>
                              <m:den>
                                <m:r>
                                  <a:rPr lang="en-US" sz="2400" b="0" i="1" smtClean="0">
                                    <a:latin typeface="Cambria Math"/>
                                  </a:rPr>
                                  <m:t>2</m:t>
                                </m:r>
                              </m:den>
                            </m:f>
                          </m:e>
                        </m:rad>
                      </m:e>
                    </m:func>
                  </m:oMath>
                </a14:m>
                <a:endParaRPr lang="en-US" sz="2400" b="0" dirty="0" smtClean="0"/>
              </a:p>
              <a:p>
                <a:pPr marL="0" indent="0">
                  <a:buNone/>
                </a:pPr>
                <a:r>
                  <a:rPr lang="en-US" dirty="0" smtClean="0"/>
                  <a:t>	2</a:t>
                </a:r>
                <a14:m>
                  <m:oMath xmlns:m="http://schemas.openxmlformats.org/officeDocument/2006/math">
                    <m:func>
                      <m:funcPr>
                        <m:ctrlPr>
                          <a:rPr lang="en-US" i="1">
                            <a:latin typeface="Cambria Math"/>
                          </a:rPr>
                        </m:ctrlPr>
                      </m:funcPr>
                      <m:fName>
                        <m:r>
                          <m:rPr>
                            <m:sty m:val="p"/>
                          </m:rPr>
                          <a:rPr lang="en-US">
                            <a:latin typeface="Cambria Math"/>
                          </a:rPr>
                          <m:t>cos</m:t>
                        </m:r>
                      </m:fName>
                      <m:e>
                        <m:f>
                          <m:fPr>
                            <m:ctrlPr>
                              <a:rPr lang="en-US" i="1">
                                <a:latin typeface="Cambria Math"/>
                              </a:rPr>
                            </m:ctrlPr>
                          </m:fPr>
                          <m:num>
                            <m:r>
                              <a:rPr lang="en-US" i="1">
                                <a:latin typeface="Cambria Math"/>
                              </a:rPr>
                              <m:t>𝑥</m:t>
                            </m:r>
                          </m:num>
                          <m:den>
                            <m:r>
                              <a:rPr lang="en-US" i="1">
                                <a:latin typeface="Cambria Math"/>
                              </a:rPr>
                              <m:t>2</m:t>
                            </m:r>
                          </m:den>
                        </m:f>
                        <m:r>
                          <a:rPr lang="en-US" i="1">
                            <a:latin typeface="Cambria Math"/>
                          </a:rPr>
                          <m:t>=</m:t>
                        </m:r>
                        <m:rad>
                          <m:radPr>
                            <m:degHide m:val="on"/>
                            <m:ctrlPr>
                              <a:rPr lang="en-US" i="1">
                                <a:latin typeface="Cambria Math"/>
                              </a:rPr>
                            </m:ctrlPr>
                          </m:radPr>
                          <m:deg/>
                          <m:e>
                            <m:r>
                              <a:rPr lang="en-US" b="0" i="1" smtClean="0">
                                <a:latin typeface="Cambria Math"/>
                              </a:rPr>
                              <m:t>2+2</m:t>
                            </m:r>
                            <m:func>
                              <m:funcPr>
                                <m:ctrlPr>
                                  <a:rPr lang="en-US" b="0" i="1" smtClean="0">
                                    <a:latin typeface="Cambria Math"/>
                                  </a:rPr>
                                </m:ctrlPr>
                              </m:funcPr>
                              <m:fName>
                                <m:r>
                                  <m:rPr>
                                    <m:sty m:val="p"/>
                                  </m:rPr>
                                  <a:rPr lang="en-US" b="0" i="0" smtClean="0">
                                    <a:latin typeface="Cambria Math"/>
                                  </a:rPr>
                                  <m:t>cos</m:t>
                                </m:r>
                              </m:fName>
                              <m:e>
                                <m:r>
                                  <a:rPr lang="en-US" b="0" i="1" smtClean="0">
                                    <a:latin typeface="Cambria Math"/>
                                  </a:rPr>
                                  <m:t>𝑥</m:t>
                                </m:r>
                              </m:e>
                            </m:func>
                          </m:e>
                        </m:rad>
                      </m:e>
                    </m:func>
                  </m:oMath>
                </a14:m>
                <a:endParaRPr lang="en-US" sz="2400" b="0" i="1" dirty="0" smtClean="0">
                  <a:latin typeface="Cambria Math"/>
                </a:endParaRPr>
              </a:p>
              <a:p>
                <a:pPr marL="0" indent="0">
                  <a:buNone/>
                </a:pPr>
                <a:r>
                  <a:rPr lang="en-US" dirty="0" smtClean="0"/>
                  <a:t>We find that </a:t>
                </a:r>
                <a14:m>
                  <m:oMath xmlns:m="http://schemas.openxmlformats.org/officeDocument/2006/math">
                    <m:sSub>
                      <m:sSubPr>
                        <m:ctrlPr>
                          <a:rPr lang="en-US" b="0" i="1" smtClean="0">
                            <a:latin typeface="Cambria Math"/>
                          </a:rPr>
                        </m:ctrlPr>
                      </m:sSubPr>
                      <m:e>
                        <m:r>
                          <a:rPr lang="en-US" b="0" i="1" smtClean="0">
                            <a:latin typeface="Cambria Math"/>
                          </a:rPr>
                          <m:t>𝑏</m:t>
                        </m:r>
                      </m:e>
                      <m:sub>
                        <m:r>
                          <a:rPr lang="en-US" b="0" i="1" smtClean="0">
                            <a:latin typeface="Cambria Math"/>
                          </a:rPr>
                          <m:t>𝑖</m:t>
                        </m:r>
                      </m:sub>
                    </m:sSub>
                  </m:oMath>
                </a14:m>
                <a:r>
                  <a:rPr lang="en-US" dirty="0" smtClean="0"/>
                  <a:t> also satisfies </a:t>
                </a:r>
                <a14:m>
                  <m:oMath xmlns:m="http://schemas.openxmlformats.org/officeDocument/2006/math">
                    <m:sSub>
                      <m:sSubPr>
                        <m:ctrlPr>
                          <a:rPr lang="en-US" i="1">
                            <a:latin typeface="Cambria Math"/>
                          </a:rPr>
                        </m:ctrlPr>
                      </m:sSubPr>
                      <m:e>
                        <m:r>
                          <a:rPr lang="en-US" b="0" i="1" smtClean="0">
                            <a:latin typeface="Cambria Math"/>
                          </a:rPr>
                          <m:t>𝑏</m:t>
                        </m:r>
                      </m:e>
                      <m:sub>
                        <m:r>
                          <a:rPr lang="en-US" i="1">
                            <a:latin typeface="Cambria Math"/>
                          </a:rPr>
                          <m:t>𝑖</m:t>
                        </m:r>
                        <m:r>
                          <a:rPr lang="en-US" i="1">
                            <a:latin typeface="Cambria Math"/>
                          </a:rPr>
                          <m:t>+1</m:t>
                        </m:r>
                      </m:sub>
                    </m:sSub>
                    <m:r>
                      <a:rPr lang="en-US" i="1">
                        <a:latin typeface="Cambria Math"/>
                      </a:rPr>
                      <m:t>=</m:t>
                    </m:r>
                    <m:rad>
                      <m:radPr>
                        <m:degHide m:val="on"/>
                        <m:ctrlPr>
                          <a:rPr lang="en-US" i="1">
                            <a:latin typeface="Cambria Math"/>
                          </a:rPr>
                        </m:ctrlPr>
                      </m:radPr>
                      <m:deg/>
                      <m:e>
                        <m:r>
                          <a:rPr lang="en-US" i="1">
                            <a:latin typeface="Cambria Math"/>
                          </a:rPr>
                          <m:t>2+</m:t>
                        </m:r>
                        <m:sSub>
                          <m:sSubPr>
                            <m:ctrlPr>
                              <a:rPr lang="en-US" i="1">
                                <a:latin typeface="Cambria Math"/>
                              </a:rPr>
                            </m:ctrlPr>
                          </m:sSubPr>
                          <m:e>
                            <m:r>
                              <a:rPr lang="en-US" b="0" i="1" smtClean="0">
                                <a:latin typeface="Cambria Math"/>
                              </a:rPr>
                              <m:t>𝑏</m:t>
                            </m:r>
                          </m:e>
                          <m:sub>
                            <m:r>
                              <a:rPr lang="en-US" i="1">
                                <a:latin typeface="Cambria Math"/>
                              </a:rPr>
                              <m:t>𝑖</m:t>
                            </m:r>
                          </m:sub>
                        </m:sSub>
                      </m:e>
                    </m:rad>
                  </m:oMath>
                </a14:m>
                <a:r>
                  <a:rPr lang="en-US" dirty="0" smtClean="0"/>
                  <a:t>, and </a:t>
                </a:r>
                <a14:m>
                  <m:oMath xmlns:m="http://schemas.openxmlformats.org/officeDocument/2006/math">
                    <m:sSub>
                      <m:sSubPr>
                        <m:ctrlPr>
                          <a:rPr lang="en-US" b="0" i="1" smtClean="0">
                            <a:latin typeface="Cambria Math"/>
                          </a:rPr>
                        </m:ctrlPr>
                      </m:sSubPr>
                      <m:e>
                        <m:r>
                          <a:rPr lang="en-US" b="0" i="1" smtClean="0">
                            <a:latin typeface="Cambria Math"/>
                          </a:rPr>
                          <m:t>𝑏</m:t>
                        </m:r>
                      </m:e>
                      <m:sub>
                        <m:r>
                          <a:rPr lang="en-US" b="0" i="1" smtClean="0">
                            <a:latin typeface="Cambria Math"/>
                          </a:rPr>
                          <m:t>1</m:t>
                        </m:r>
                      </m:sub>
                    </m:sSub>
                    <m:r>
                      <a:rPr lang="en-US" b="0" i="1" smtClean="0">
                        <a:latin typeface="Cambria Math"/>
                      </a:rPr>
                      <m:t>=</m:t>
                    </m:r>
                    <m:rad>
                      <m:radPr>
                        <m:degHide m:val="on"/>
                        <m:ctrlPr>
                          <a:rPr lang="en-US" b="0" i="1" smtClean="0">
                            <a:latin typeface="Cambria Math"/>
                          </a:rPr>
                        </m:ctrlPr>
                      </m:radPr>
                      <m:deg/>
                      <m:e>
                        <m:r>
                          <a:rPr lang="en-US" b="0" i="1" smtClean="0">
                            <a:latin typeface="Cambria Math"/>
                          </a:rPr>
                          <m:t>2</m:t>
                        </m:r>
                      </m:e>
                    </m:rad>
                    <m:r>
                      <a:rPr lang="en-US" b="0" i="1" smtClean="0">
                        <a:latin typeface="Cambria Math"/>
                      </a:rPr>
                      <m:t>.</m:t>
                    </m:r>
                  </m:oMath>
                </a14:m>
                <a:r>
                  <a:rPr lang="en-US" dirty="0" smtClean="0"/>
                  <a:t> So for every integer </a:t>
                </a:r>
                <a14:m>
                  <m:oMath xmlns:m="http://schemas.openxmlformats.org/officeDocument/2006/math">
                    <m:r>
                      <a:rPr lang="en-US" b="0" i="1" smtClean="0">
                        <a:latin typeface="Cambria Math"/>
                      </a:rPr>
                      <m:t>𝑖</m:t>
                    </m:r>
                  </m:oMath>
                </a14:m>
                <a:r>
                  <a:rPr lang="en-US" dirty="0" smtClean="0"/>
                  <a:t> we have </a:t>
                </a:r>
                <a14:m>
                  <m:oMath xmlns:m="http://schemas.openxmlformats.org/officeDocument/2006/math">
                    <m:sSub>
                      <m:sSubPr>
                        <m:ctrlPr>
                          <a:rPr lang="en-US" b="0" i="1" smtClean="0">
                            <a:latin typeface="Cambria Math"/>
                          </a:rPr>
                        </m:ctrlPr>
                      </m:sSubPr>
                      <m:e>
                        <m:r>
                          <a:rPr lang="en-US" b="0" i="1" smtClean="0">
                            <a:latin typeface="Cambria Math"/>
                          </a:rPr>
                          <m:t>𝑎</m:t>
                        </m:r>
                      </m:e>
                      <m:sub>
                        <m:r>
                          <a:rPr lang="en-US" b="0" i="1" smtClean="0">
                            <a:latin typeface="Cambria Math"/>
                          </a:rPr>
                          <m:t>𝑖</m:t>
                        </m:r>
                      </m:sub>
                    </m:sSub>
                    <m:r>
                      <a:rPr lang="en-US" b="0" i="1" smtClean="0">
                        <a:latin typeface="Cambria Math"/>
                      </a:rPr>
                      <m:t>=</m:t>
                    </m:r>
                    <m:sSub>
                      <m:sSubPr>
                        <m:ctrlPr>
                          <a:rPr lang="en-US" b="0" i="1" smtClean="0">
                            <a:latin typeface="Cambria Math"/>
                          </a:rPr>
                        </m:ctrlPr>
                      </m:sSubPr>
                      <m:e>
                        <m:r>
                          <a:rPr lang="en-US" b="0" i="1" smtClean="0">
                            <a:latin typeface="Cambria Math"/>
                          </a:rPr>
                          <m:t>𝑏</m:t>
                        </m:r>
                      </m:e>
                      <m:sub>
                        <m:r>
                          <a:rPr lang="en-US" b="0" i="1" smtClean="0">
                            <a:latin typeface="Cambria Math"/>
                          </a:rPr>
                          <m:t>𝑖</m:t>
                        </m:r>
                      </m:sub>
                    </m:sSub>
                    <m:r>
                      <a:rPr lang="en-US" b="0" i="1" smtClean="0">
                        <a:latin typeface="Cambria Math"/>
                      </a:rPr>
                      <m:t>.</m:t>
                    </m:r>
                  </m:oMath>
                </a14:m>
                <a:endParaRPr lang="en-US" dirty="0" smtClean="0"/>
              </a:p>
              <a:p>
                <a:pPr marL="0" indent="0">
                  <a:buNone/>
                </a:pPr>
                <a:endParaRPr lang="en-US" sz="2400" b="0" i="1" dirty="0" smtClean="0">
                  <a:latin typeface="Cambria Math"/>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4876800"/>
              </a:xfrm>
              <a:blipFill rotWithShape="1">
                <a:blip r:embed="rId3"/>
                <a:stretch>
                  <a:fillRect l="-1111" b="-7250"/>
                </a:stretch>
              </a:blipFill>
            </p:spPr>
            <p:txBody>
              <a:bodyPr/>
              <a:lstStyle/>
              <a:p>
                <a:r>
                  <a:rPr lang="en-US">
                    <a:noFill/>
                  </a:rPr>
                  <a:t> </a:t>
                </a:r>
              </a:p>
            </p:txBody>
          </p:sp>
        </mc:Fallback>
      </mc:AlternateContent>
    </p:spTree>
    <p:extLst>
      <p:ext uri="{BB962C8B-B14F-4D97-AF65-F5344CB8AC3E}">
        <p14:creationId xmlns:p14="http://schemas.microsoft.com/office/powerpoint/2010/main" val="3873165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p:txBody>
              <a:bodyPr>
                <a:normAutofit fontScale="90000"/>
              </a:bodyPr>
              <a:lstStyle/>
              <a:p>
                <a:r>
                  <a:rPr lang="en-US" b="0" dirty="0" smtClean="0"/>
                  <a:t>Theorem: </a:t>
                </a:r>
                <a14:m>
                  <m:oMath xmlns:m="http://schemas.openxmlformats.org/officeDocument/2006/math">
                    <m:f>
                      <m:fPr>
                        <m:ctrlPr>
                          <a:rPr lang="en-US" b="0" i="1" smtClean="0">
                            <a:latin typeface="Cambria Math"/>
                          </a:rPr>
                        </m:ctrlPr>
                      </m:fPr>
                      <m:num>
                        <m:r>
                          <a:rPr lang="en-US" b="0" i="1" smtClean="0">
                            <a:latin typeface="Cambria Math"/>
                          </a:rPr>
                          <m:t>2</m:t>
                        </m:r>
                      </m:num>
                      <m:den>
                        <m:r>
                          <a:rPr lang="en-US" b="0" i="1" smtClean="0">
                            <a:latin typeface="Cambria Math"/>
                          </a:rPr>
                          <m:t>𝜋</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e>
                        </m:rad>
                      </m:num>
                      <m:den>
                        <m:r>
                          <a:rPr lang="en-US" b="0" i="1" smtClean="0">
                            <a:latin typeface="Cambria Math"/>
                          </a:rPr>
                          <m:t>2</m:t>
                        </m:r>
                      </m:den>
                    </m:f>
                  </m:oMath>
                </a14:m>
                <a:r>
                  <a:rPr lang="en-US" dirty="0" smtClean="0"/>
                  <a:t>…</a:t>
                </a:r>
                <a:r>
                  <a:rPr lang="en-US" dirty="0" smtClean="0"/>
                  <a:t/>
                </a:r>
                <a:br>
                  <a:rPr lang="en-US" dirty="0" smtClean="0"/>
                </a:br>
                <a:endParaRPr lang="en-US" dirty="0"/>
              </a:p>
            </p:txBody>
          </p:sp>
        </mc:Choice>
        <mc:Fallback>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t="-12234" b="-4095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600200"/>
                <a:ext cx="8229600" cy="4876800"/>
              </a:xfrm>
            </p:spPr>
            <p:txBody>
              <a:bodyPr>
                <a:normAutofit/>
              </a:bodyPr>
              <a:lstStyle/>
              <a:p>
                <a:pPr marL="0" indent="0">
                  <a:buNone/>
                </a:pPr>
                <a:r>
                  <a:rPr lang="en-US" dirty="0" smtClean="0"/>
                  <a:t>	</a:t>
                </a:r>
                <a14:m>
                  <m:oMath xmlns:m="http://schemas.openxmlformats.org/officeDocument/2006/math">
                    <m:func>
                      <m:funcPr>
                        <m:ctrlPr>
                          <a:rPr lang="en-US" i="1" smtClean="0">
                            <a:latin typeface="Cambria Math"/>
                          </a:rPr>
                        </m:ctrlPr>
                      </m:funcPr>
                      <m:fName>
                        <m:limLow>
                          <m:limLowPr>
                            <m:ctrlPr>
                              <a:rPr lang="en-US" i="1" smtClean="0">
                                <a:latin typeface="Cambria Math"/>
                              </a:rPr>
                            </m:ctrlPr>
                          </m:limLowPr>
                          <m:e>
                            <m:r>
                              <m:rPr>
                                <m:sty m:val="p"/>
                              </m:rPr>
                              <a:rPr lang="en-US" i="0" smtClean="0">
                                <a:latin typeface="Cambria Math"/>
                              </a:rPr>
                              <m:t>lim</m:t>
                            </m:r>
                          </m:e>
                          <m:lim>
                            <m:r>
                              <a:rPr lang="en-US" b="0" i="1" smtClean="0">
                                <a:latin typeface="Cambria Math"/>
                              </a:rPr>
                              <m:t>𝑛</m:t>
                            </m:r>
                            <m:r>
                              <a:rPr lang="en-US" b="0" i="1" smtClean="0">
                                <a:latin typeface="Cambria Math"/>
                              </a:rPr>
                              <m:t>→∞</m:t>
                            </m:r>
                          </m:lim>
                        </m:limLow>
                      </m:fName>
                      <m:e>
                        <m:f>
                          <m:fPr>
                            <m:ctrlPr>
                              <a:rPr lang="en-US" b="0" i="1" smtClean="0">
                                <a:latin typeface="Cambria Math"/>
                              </a:rPr>
                            </m:ctrlPr>
                          </m:fPr>
                          <m:num>
                            <m:r>
                              <a:rPr lang="en-US" b="0" i="1" smtClean="0">
                                <a:latin typeface="Cambria Math"/>
                              </a:rPr>
                              <m:t>2</m:t>
                            </m:r>
                          </m:num>
                          <m:den>
                            <m:sSup>
                              <m:sSupPr>
                                <m:ctrlPr>
                                  <a:rPr lang="en-US" b="0" i="1" smtClean="0">
                                    <a:latin typeface="Cambria Math"/>
                                  </a:rPr>
                                </m:ctrlPr>
                              </m:sSupPr>
                              <m:e>
                                <m:r>
                                  <a:rPr lang="en-US" b="0" i="1" smtClean="0">
                                    <a:latin typeface="Cambria Math"/>
                                  </a:rPr>
                                  <m:t>2</m:t>
                                </m:r>
                              </m:e>
                              <m:sup>
                                <m:r>
                                  <a:rPr lang="en-US" b="0" i="1" smtClean="0">
                                    <a:latin typeface="Cambria Math"/>
                                  </a:rPr>
                                  <m:t>𝑛</m:t>
                                </m:r>
                              </m:sup>
                            </m:sSup>
                            <m:func>
                              <m:funcPr>
                                <m:ctrlPr>
                                  <a:rPr lang="en-US" b="0" i="1" smtClean="0">
                                    <a:latin typeface="Cambria Math"/>
                                  </a:rPr>
                                </m:ctrlPr>
                              </m:funcPr>
                              <m:fName>
                                <m:r>
                                  <m:rPr>
                                    <m:sty m:val="p"/>
                                  </m:rPr>
                                  <a:rPr lang="en-US" b="0" i="0" smtClean="0">
                                    <a:latin typeface="Cambria Math"/>
                                  </a:rPr>
                                  <m:t>sin</m:t>
                                </m:r>
                              </m:fName>
                              <m:e>
                                <m:f>
                                  <m:fPr>
                                    <m:ctrlPr>
                                      <a:rPr lang="en-US" b="0" i="1" smtClean="0">
                                        <a:latin typeface="Cambria Math"/>
                                      </a:rPr>
                                    </m:ctrlPr>
                                  </m:fPr>
                                  <m:num>
                                    <m:r>
                                      <a:rPr lang="en-US" b="0" i="1" smtClean="0">
                                        <a:latin typeface="Cambria Math"/>
                                      </a:rPr>
                                      <m:t>𝜋</m:t>
                                    </m:r>
                                  </m:num>
                                  <m:den>
                                    <m:sSup>
                                      <m:sSupPr>
                                        <m:ctrlPr>
                                          <a:rPr lang="en-US" b="0" i="1" smtClean="0">
                                            <a:latin typeface="Cambria Math"/>
                                          </a:rPr>
                                        </m:ctrlPr>
                                      </m:sSupPr>
                                      <m:e>
                                        <m:r>
                                          <a:rPr lang="en-US" b="0" i="1" smtClean="0">
                                            <a:latin typeface="Cambria Math"/>
                                          </a:rPr>
                                          <m:t>2</m:t>
                                        </m:r>
                                      </m:e>
                                      <m:sup>
                                        <m:r>
                                          <a:rPr lang="en-US" b="0" i="1" smtClean="0">
                                            <a:latin typeface="Cambria Math"/>
                                          </a:rPr>
                                          <m:t>𝑛</m:t>
                                        </m:r>
                                      </m:sup>
                                    </m:sSup>
                                  </m:den>
                                </m:f>
                              </m:e>
                            </m:func>
                          </m:den>
                        </m:f>
                      </m:e>
                    </m:func>
                    <m:r>
                      <a:rPr lang="en-US" i="1">
                        <a:latin typeface="Cambria Math"/>
                      </a:rPr>
                      <m:t>=</m:t>
                    </m:r>
                    <m:sSub>
                      <m:sSubPr>
                        <m:ctrlPr>
                          <a:rPr lang="en-US" b="0" i="1" smtClean="0">
                            <a:latin typeface="Cambria Math"/>
                          </a:rPr>
                        </m:ctrlPr>
                      </m:sSubPr>
                      <m:e>
                        <m:r>
                          <m:rPr>
                            <m:nor/>
                          </m:rPr>
                          <a:rPr lang="en-US" b="0" i="0" smtClean="0">
                            <a:latin typeface="Cambria Math"/>
                          </a:rPr>
                          <m:t>lim</m:t>
                        </m:r>
                      </m:e>
                      <m:sub>
                        <m:r>
                          <a:rPr lang="en-US" b="0" i="1" smtClean="0">
                            <a:latin typeface="Cambria Math"/>
                          </a:rPr>
                          <m:t>𝑛</m:t>
                        </m:r>
                        <m:r>
                          <a:rPr lang="en-US" b="0" i="1" smtClean="0">
                            <a:latin typeface="Cambria Math"/>
                          </a:rPr>
                          <m:t>→∞</m:t>
                        </m:r>
                      </m:sub>
                    </m:sSub>
                    <m:nary>
                      <m:naryPr>
                        <m:chr m:val="∏"/>
                        <m:ctrlPr>
                          <a:rPr lang="en-US" i="1">
                            <a:latin typeface="Cambria Math"/>
                          </a:rPr>
                        </m:ctrlPr>
                      </m:naryPr>
                      <m:sub>
                        <m:r>
                          <m:rPr>
                            <m:brk m:alnAt="23"/>
                          </m:rPr>
                          <a:rPr lang="en-US" i="1">
                            <a:latin typeface="Cambria Math"/>
                          </a:rPr>
                          <m:t>𝑖</m:t>
                        </m:r>
                        <m:r>
                          <a:rPr lang="en-US" i="1">
                            <a:latin typeface="Cambria Math"/>
                          </a:rPr>
                          <m:t>=</m:t>
                        </m:r>
                        <m:r>
                          <a:rPr lang="en-US" b="0" i="1" smtClean="0">
                            <a:latin typeface="Cambria Math"/>
                          </a:rPr>
                          <m:t>2</m:t>
                        </m:r>
                      </m:sub>
                      <m:sup>
                        <m:r>
                          <a:rPr lang="en-US" i="1">
                            <a:latin typeface="Cambria Math"/>
                          </a:rPr>
                          <m:t>𝑛</m:t>
                        </m:r>
                      </m:sup>
                      <m:e>
                        <m:func>
                          <m:funcPr>
                            <m:ctrlPr>
                              <a:rPr lang="en-US" i="1">
                                <a:latin typeface="Cambria Math"/>
                              </a:rPr>
                            </m:ctrlPr>
                          </m:funcPr>
                          <m:fName>
                            <m:r>
                              <m:rPr>
                                <m:sty m:val="p"/>
                              </m:rPr>
                              <a:rPr lang="en-US">
                                <a:latin typeface="Cambria Math"/>
                              </a:rPr>
                              <m:t>cos</m:t>
                            </m:r>
                          </m:fName>
                          <m:e>
                            <m:f>
                              <m:fPr>
                                <m:ctrlPr>
                                  <a:rPr lang="en-US" i="1">
                                    <a:latin typeface="Cambria Math"/>
                                  </a:rPr>
                                </m:ctrlPr>
                              </m:fPr>
                              <m:num>
                                <m:r>
                                  <a:rPr lang="en-US" b="0" i="1" smtClean="0">
                                    <a:latin typeface="Cambria Math"/>
                                  </a:rPr>
                                  <m:t>𝜋</m:t>
                                </m:r>
                              </m:num>
                              <m:den>
                                <m:sSup>
                                  <m:sSupPr>
                                    <m:ctrlPr>
                                      <a:rPr lang="en-US" i="1">
                                        <a:latin typeface="Cambria Math"/>
                                      </a:rPr>
                                    </m:ctrlPr>
                                  </m:sSupPr>
                                  <m:e>
                                    <m:r>
                                      <a:rPr lang="en-US" i="1">
                                        <a:latin typeface="Cambria Math"/>
                                      </a:rPr>
                                      <m:t>2</m:t>
                                    </m:r>
                                  </m:e>
                                  <m:sup>
                                    <m:r>
                                      <a:rPr lang="en-US" i="1">
                                        <a:latin typeface="Cambria Math"/>
                                      </a:rPr>
                                      <m:t>𝑖</m:t>
                                    </m:r>
                                  </m:sup>
                                </m:sSup>
                              </m:den>
                            </m:f>
                          </m:e>
                        </m:func>
                      </m:e>
                    </m:nary>
                  </m:oMath>
                </a14:m>
                <a:endParaRPr lang="en-US" sz="2400" dirty="0" smtClean="0"/>
              </a:p>
              <a:p>
                <a:pPr marL="0" indent="0">
                  <a:buNone/>
                </a:pPr>
                <a:r>
                  <a:rPr lang="en-US" dirty="0"/>
                  <a:t>	</a:t>
                </a:r>
                <a:r>
                  <a:rPr lang="en-US" dirty="0" smtClean="0"/>
                  <a:t>		</a:t>
                </a:r>
                <a14:m>
                  <m:oMath xmlns:m="http://schemas.openxmlformats.org/officeDocument/2006/math">
                    <m:r>
                      <a:rPr lang="en-US" b="0" i="1" smtClean="0">
                        <a:latin typeface="Cambria Math"/>
                      </a:rPr>
                      <m:t>=</m:t>
                    </m:r>
                    <m:func>
                      <m:funcPr>
                        <m:ctrlPr>
                          <a:rPr lang="en-US" b="0" i="1" smtClean="0">
                            <a:latin typeface="Cambria Math"/>
                          </a:rPr>
                        </m:ctrlPr>
                      </m:funcPr>
                      <m:fName>
                        <m:r>
                          <m:rPr>
                            <m:sty m:val="p"/>
                          </m:rPr>
                          <a:rPr lang="en-US" b="0" i="0" smtClean="0">
                            <a:latin typeface="Cambria Math"/>
                          </a:rPr>
                          <m:t>cos</m:t>
                        </m:r>
                      </m:fName>
                      <m:e>
                        <m:f>
                          <m:fPr>
                            <m:ctrlPr>
                              <a:rPr lang="en-US" b="0" i="1" smtClean="0">
                                <a:latin typeface="Cambria Math"/>
                              </a:rPr>
                            </m:ctrlPr>
                          </m:fPr>
                          <m:num>
                            <m:r>
                              <a:rPr lang="en-US" b="0" i="1" smtClean="0">
                                <a:latin typeface="Cambria Math"/>
                              </a:rPr>
                              <m:t>𝜋</m:t>
                            </m:r>
                          </m:num>
                          <m:den>
                            <m:r>
                              <a:rPr lang="en-US" b="0" i="1" smtClean="0">
                                <a:latin typeface="Cambria Math"/>
                              </a:rPr>
                              <m:t>4</m:t>
                            </m:r>
                          </m:den>
                        </m:f>
                        <m:func>
                          <m:funcPr>
                            <m:ctrlPr>
                              <a:rPr lang="en-US" b="0" i="1" smtClean="0">
                                <a:latin typeface="Cambria Math"/>
                              </a:rPr>
                            </m:ctrlPr>
                          </m:funcPr>
                          <m:fName>
                            <m:r>
                              <m:rPr>
                                <m:sty m:val="p"/>
                              </m:rPr>
                              <a:rPr lang="en-US" b="0" i="0" smtClean="0">
                                <a:latin typeface="Cambria Math"/>
                              </a:rPr>
                              <m:t>cos</m:t>
                            </m:r>
                          </m:fName>
                          <m:e>
                            <m:f>
                              <m:fPr>
                                <m:ctrlPr>
                                  <a:rPr lang="en-US" b="0" i="1" smtClean="0">
                                    <a:latin typeface="Cambria Math"/>
                                  </a:rPr>
                                </m:ctrlPr>
                              </m:fPr>
                              <m:num>
                                <m:r>
                                  <a:rPr lang="en-US" b="0" i="1" smtClean="0">
                                    <a:latin typeface="Cambria Math"/>
                                  </a:rPr>
                                  <m:t>𝜋</m:t>
                                </m:r>
                              </m:num>
                              <m:den>
                                <m:r>
                                  <a:rPr lang="en-US" b="0" i="1" smtClean="0">
                                    <a:latin typeface="Cambria Math"/>
                                  </a:rPr>
                                  <m:t>8</m:t>
                                </m:r>
                              </m:den>
                            </m:f>
                            <m:func>
                              <m:funcPr>
                                <m:ctrlPr>
                                  <a:rPr lang="en-US" b="0" i="1" smtClean="0">
                                    <a:latin typeface="Cambria Math"/>
                                  </a:rPr>
                                </m:ctrlPr>
                              </m:funcPr>
                              <m:fName>
                                <m:r>
                                  <m:rPr>
                                    <m:sty m:val="p"/>
                                  </m:rPr>
                                  <a:rPr lang="en-US" b="0" i="0" smtClean="0">
                                    <a:latin typeface="Cambria Math"/>
                                  </a:rPr>
                                  <m:t>cos</m:t>
                                </m:r>
                              </m:fName>
                              <m:e>
                                <m:f>
                                  <m:fPr>
                                    <m:ctrlPr>
                                      <a:rPr lang="en-US" b="0" i="1" smtClean="0">
                                        <a:latin typeface="Cambria Math"/>
                                      </a:rPr>
                                    </m:ctrlPr>
                                  </m:fPr>
                                  <m:num>
                                    <m:r>
                                      <a:rPr lang="en-US" b="0" i="1" smtClean="0">
                                        <a:latin typeface="Cambria Math"/>
                                      </a:rPr>
                                      <m:t>𝜋</m:t>
                                    </m:r>
                                  </m:num>
                                  <m:den>
                                    <m:r>
                                      <a:rPr lang="en-US" b="0" i="1" smtClean="0">
                                        <a:latin typeface="Cambria Math"/>
                                      </a:rPr>
                                      <m:t>16</m:t>
                                    </m:r>
                                  </m:den>
                                </m:f>
                                <m:r>
                                  <a:rPr lang="en-US" b="0" i="1" smtClean="0">
                                    <a:latin typeface="Cambria Math"/>
                                  </a:rPr>
                                  <m:t>…</m:t>
                                </m:r>
                              </m:e>
                            </m:func>
                          </m:e>
                        </m:func>
                      </m:e>
                    </m:func>
                  </m:oMath>
                </a14:m>
                <a:endParaRPr lang="en-US" sz="2400" dirty="0" smtClean="0"/>
              </a:p>
              <a:p>
                <a:pPr marL="0" indent="0">
                  <a:buNone/>
                </a:pPr>
                <a:r>
                  <a:rPr lang="en-US" sz="2400" b="0" dirty="0" smtClean="0"/>
                  <a:t>			</a:t>
                </a:r>
                <a14:m>
                  <m:oMath xmlns:m="http://schemas.openxmlformats.org/officeDocument/2006/math">
                    <m:r>
                      <a:rPr lang="en-US" sz="2400" b="0" i="1" smtClean="0">
                        <a:latin typeface="Cambria Math"/>
                      </a:rPr>
                      <m:t>=</m:t>
                    </m:r>
                    <m:f>
                      <m:fPr>
                        <m:ctrlPr>
                          <a:rPr lang="en-US" sz="2400" b="0" i="1" smtClean="0">
                            <a:latin typeface="Cambria Math"/>
                          </a:rPr>
                        </m:ctrlPr>
                      </m:fPr>
                      <m:num>
                        <m:r>
                          <a:rPr lang="en-US" sz="2400" b="0" i="1" smtClean="0">
                            <a:latin typeface="Cambria Math"/>
                          </a:rPr>
                          <m:t>2</m:t>
                        </m:r>
                        <m:func>
                          <m:funcPr>
                            <m:ctrlPr>
                              <a:rPr lang="en-US" sz="2400" b="0" i="1" smtClean="0">
                                <a:latin typeface="Cambria Math"/>
                              </a:rPr>
                            </m:ctrlPr>
                          </m:funcPr>
                          <m:fName>
                            <m:r>
                              <m:rPr>
                                <m:sty m:val="p"/>
                              </m:rPr>
                              <a:rPr lang="en-US" sz="2400" b="0" i="0" smtClean="0">
                                <a:latin typeface="Cambria Math"/>
                              </a:rPr>
                              <m:t>cos</m:t>
                            </m:r>
                          </m:fName>
                          <m:e>
                            <m:f>
                              <m:fPr>
                                <m:ctrlPr>
                                  <a:rPr lang="en-US" sz="2400" b="0" i="1" smtClean="0">
                                    <a:latin typeface="Cambria Math"/>
                                  </a:rPr>
                                </m:ctrlPr>
                              </m:fPr>
                              <m:num>
                                <m:r>
                                  <a:rPr lang="en-US" sz="2400" b="0" i="1" smtClean="0">
                                    <a:latin typeface="Cambria Math"/>
                                  </a:rPr>
                                  <m:t>𝜋</m:t>
                                </m:r>
                              </m:num>
                              <m:den>
                                <m:r>
                                  <a:rPr lang="en-US" sz="2400" b="0" i="1" smtClean="0">
                                    <a:latin typeface="Cambria Math"/>
                                  </a:rPr>
                                  <m:t>4</m:t>
                                </m:r>
                              </m:den>
                            </m:f>
                          </m:e>
                        </m:func>
                      </m:num>
                      <m:den>
                        <m:r>
                          <a:rPr lang="en-US" sz="2400" b="0" i="1" smtClean="0">
                            <a:latin typeface="Cambria Math"/>
                          </a:rPr>
                          <m:t>2</m:t>
                        </m:r>
                      </m:den>
                    </m:f>
                    <m:r>
                      <a:rPr lang="en-US" sz="2400" b="0" i="1" smtClean="0">
                        <a:latin typeface="Cambria Math"/>
                      </a:rPr>
                      <m:t>⋅</m:t>
                    </m:r>
                    <m:f>
                      <m:fPr>
                        <m:ctrlPr>
                          <a:rPr lang="en-US" sz="2400" b="0" i="1" smtClean="0">
                            <a:latin typeface="Cambria Math"/>
                          </a:rPr>
                        </m:ctrlPr>
                      </m:fPr>
                      <m:num>
                        <m:r>
                          <a:rPr lang="en-US" sz="2400" b="0" i="1" smtClean="0">
                            <a:latin typeface="Cambria Math"/>
                          </a:rPr>
                          <m:t>2</m:t>
                        </m:r>
                        <m:func>
                          <m:funcPr>
                            <m:ctrlPr>
                              <a:rPr lang="en-US" sz="2400" b="0" i="1" smtClean="0">
                                <a:latin typeface="Cambria Math"/>
                              </a:rPr>
                            </m:ctrlPr>
                          </m:funcPr>
                          <m:fName>
                            <m:r>
                              <m:rPr>
                                <m:sty m:val="p"/>
                              </m:rPr>
                              <a:rPr lang="en-US" sz="2400" b="0" i="0" smtClean="0">
                                <a:latin typeface="Cambria Math"/>
                              </a:rPr>
                              <m:t>cos</m:t>
                            </m:r>
                          </m:fName>
                          <m:e>
                            <m:f>
                              <m:fPr>
                                <m:ctrlPr>
                                  <a:rPr lang="en-US" sz="2400" b="0" i="1" smtClean="0">
                                    <a:latin typeface="Cambria Math"/>
                                  </a:rPr>
                                </m:ctrlPr>
                              </m:fPr>
                              <m:num>
                                <m:r>
                                  <a:rPr lang="en-US" sz="2400" b="0" i="1" smtClean="0">
                                    <a:latin typeface="Cambria Math"/>
                                  </a:rPr>
                                  <m:t>𝜋</m:t>
                                </m:r>
                              </m:num>
                              <m:den>
                                <m:r>
                                  <a:rPr lang="en-US" sz="2400" b="0" i="1" smtClean="0">
                                    <a:latin typeface="Cambria Math"/>
                                  </a:rPr>
                                  <m:t>8</m:t>
                                </m:r>
                              </m:den>
                            </m:f>
                          </m:e>
                        </m:func>
                      </m:num>
                      <m:den>
                        <m:r>
                          <a:rPr lang="en-US" sz="2400" b="0" i="1" smtClean="0">
                            <a:latin typeface="Cambria Math"/>
                          </a:rPr>
                          <m:t>2</m:t>
                        </m:r>
                      </m:den>
                    </m:f>
                    <m:r>
                      <a:rPr lang="en-US" sz="2400" b="0" i="1" smtClean="0">
                        <a:latin typeface="Cambria Math"/>
                      </a:rPr>
                      <m:t>⋅</m:t>
                    </m:r>
                    <m:f>
                      <m:fPr>
                        <m:ctrlPr>
                          <a:rPr lang="en-US" sz="2400" b="0" i="1" smtClean="0">
                            <a:latin typeface="Cambria Math"/>
                          </a:rPr>
                        </m:ctrlPr>
                      </m:fPr>
                      <m:num>
                        <m:r>
                          <a:rPr lang="en-US" sz="2400" b="0" i="1" smtClean="0">
                            <a:latin typeface="Cambria Math"/>
                          </a:rPr>
                          <m:t>2</m:t>
                        </m:r>
                        <m:func>
                          <m:funcPr>
                            <m:ctrlPr>
                              <a:rPr lang="en-US" sz="2400" b="0" i="1" smtClean="0">
                                <a:latin typeface="Cambria Math"/>
                              </a:rPr>
                            </m:ctrlPr>
                          </m:funcPr>
                          <m:fName>
                            <m:r>
                              <m:rPr>
                                <m:sty m:val="p"/>
                              </m:rPr>
                              <a:rPr lang="en-US" sz="2400" b="0" i="0" smtClean="0">
                                <a:latin typeface="Cambria Math"/>
                              </a:rPr>
                              <m:t>cos</m:t>
                            </m:r>
                          </m:fName>
                          <m:e>
                            <m:f>
                              <m:fPr>
                                <m:ctrlPr>
                                  <a:rPr lang="en-US" sz="2400" b="0" i="1" smtClean="0">
                                    <a:latin typeface="Cambria Math"/>
                                  </a:rPr>
                                </m:ctrlPr>
                              </m:fPr>
                              <m:num>
                                <m:r>
                                  <a:rPr lang="en-US" sz="2400" b="0" i="1" smtClean="0">
                                    <a:latin typeface="Cambria Math"/>
                                  </a:rPr>
                                  <m:t>𝜋</m:t>
                                </m:r>
                              </m:num>
                              <m:den>
                                <m:r>
                                  <a:rPr lang="en-US" sz="2400" b="0" i="1" smtClean="0">
                                    <a:latin typeface="Cambria Math"/>
                                  </a:rPr>
                                  <m:t>16</m:t>
                                </m:r>
                              </m:den>
                            </m:f>
                          </m:e>
                        </m:func>
                      </m:num>
                      <m:den>
                        <m:r>
                          <a:rPr lang="en-US" sz="2400" b="0" i="1" smtClean="0">
                            <a:latin typeface="Cambria Math"/>
                          </a:rPr>
                          <m:t>2</m:t>
                        </m:r>
                      </m:den>
                    </m:f>
                    <m:r>
                      <a:rPr lang="en-US" sz="2400" b="0" i="1" smtClean="0">
                        <a:latin typeface="Cambria Math"/>
                      </a:rPr>
                      <m:t>…</m:t>
                    </m:r>
                  </m:oMath>
                </a14:m>
                <a:r>
                  <a:rPr lang="en-US" sz="2400" b="0" i="1" dirty="0" smtClean="0">
                    <a:latin typeface="Cambria Math"/>
                  </a:rPr>
                  <a:t> </a:t>
                </a:r>
              </a:p>
              <a:p>
                <a:pPr marL="0" indent="0">
                  <a:buNone/>
                </a:pPr>
                <a:r>
                  <a:rPr lang="en-US" sz="2400" b="0" dirty="0" smtClean="0"/>
                  <a:t>			</a:t>
                </a:r>
                <a14:m>
                  <m:oMath xmlns:m="http://schemas.openxmlformats.org/officeDocument/2006/math">
                    <m:r>
                      <a:rPr lang="en-US" sz="2400" b="0" i="1" smtClean="0">
                        <a:latin typeface="Cambria Math"/>
                      </a:rPr>
                      <m:t>=</m:t>
                    </m:r>
                    <m:f>
                      <m:fPr>
                        <m:ctrlPr>
                          <a:rPr lang="en-US" sz="2400" b="0" i="1" smtClean="0">
                            <a:latin typeface="Cambria Math"/>
                          </a:rPr>
                        </m:ctrlPr>
                      </m:fPr>
                      <m:num>
                        <m:sSub>
                          <m:sSubPr>
                            <m:ctrlPr>
                              <a:rPr lang="en-US" sz="2400" b="0" i="1" smtClean="0">
                                <a:latin typeface="Cambria Math"/>
                              </a:rPr>
                            </m:ctrlPr>
                          </m:sSubPr>
                          <m:e>
                            <m:r>
                              <a:rPr lang="en-US" sz="2400" b="0" i="1" smtClean="0">
                                <a:latin typeface="Cambria Math"/>
                              </a:rPr>
                              <m:t>𝑏</m:t>
                            </m:r>
                          </m:e>
                          <m:sub>
                            <m:r>
                              <a:rPr lang="en-US" sz="2400" b="0" i="1" smtClean="0">
                                <a:latin typeface="Cambria Math"/>
                              </a:rPr>
                              <m:t>1</m:t>
                            </m:r>
                          </m:sub>
                        </m:sSub>
                      </m:num>
                      <m:den>
                        <m:r>
                          <a:rPr lang="en-US" sz="2400" b="0" i="1" smtClean="0">
                            <a:latin typeface="Cambria Math"/>
                          </a:rPr>
                          <m:t>2</m:t>
                        </m:r>
                      </m:den>
                    </m:f>
                    <m:r>
                      <a:rPr lang="en-US" sz="2400" b="0" i="1" smtClean="0">
                        <a:latin typeface="Cambria Math"/>
                      </a:rPr>
                      <m:t>⋅</m:t>
                    </m:r>
                    <m:f>
                      <m:fPr>
                        <m:ctrlPr>
                          <a:rPr lang="en-US" sz="2400" b="0" i="1" smtClean="0">
                            <a:latin typeface="Cambria Math"/>
                          </a:rPr>
                        </m:ctrlPr>
                      </m:fPr>
                      <m:num>
                        <m:sSub>
                          <m:sSubPr>
                            <m:ctrlPr>
                              <a:rPr lang="en-US" sz="2400" b="0" i="1" smtClean="0">
                                <a:latin typeface="Cambria Math"/>
                              </a:rPr>
                            </m:ctrlPr>
                          </m:sSubPr>
                          <m:e>
                            <m:r>
                              <a:rPr lang="en-US" sz="2400" b="0" i="1" smtClean="0">
                                <a:latin typeface="Cambria Math"/>
                              </a:rPr>
                              <m:t>𝑏</m:t>
                            </m:r>
                          </m:e>
                          <m:sub>
                            <m:r>
                              <a:rPr lang="en-US" sz="2400" b="0" i="1" smtClean="0">
                                <a:latin typeface="Cambria Math"/>
                              </a:rPr>
                              <m:t>2</m:t>
                            </m:r>
                          </m:sub>
                        </m:sSub>
                      </m:num>
                      <m:den>
                        <m:r>
                          <a:rPr lang="en-US" sz="2400" b="0" i="1" smtClean="0">
                            <a:latin typeface="Cambria Math"/>
                          </a:rPr>
                          <m:t>2</m:t>
                        </m:r>
                      </m:den>
                    </m:f>
                    <m:r>
                      <a:rPr lang="en-US" sz="2400" b="0" i="1" smtClean="0">
                        <a:latin typeface="Cambria Math"/>
                      </a:rPr>
                      <m:t>⋅</m:t>
                    </m:r>
                    <m:f>
                      <m:fPr>
                        <m:ctrlPr>
                          <a:rPr lang="en-US" sz="2400" b="0" i="1" smtClean="0">
                            <a:latin typeface="Cambria Math"/>
                          </a:rPr>
                        </m:ctrlPr>
                      </m:fPr>
                      <m:num>
                        <m:sSub>
                          <m:sSubPr>
                            <m:ctrlPr>
                              <a:rPr lang="en-US" sz="2400" b="0" i="1" smtClean="0">
                                <a:latin typeface="Cambria Math"/>
                              </a:rPr>
                            </m:ctrlPr>
                          </m:sSubPr>
                          <m:e>
                            <m:r>
                              <a:rPr lang="en-US" sz="2400" b="0" i="1" smtClean="0">
                                <a:latin typeface="Cambria Math"/>
                              </a:rPr>
                              <m:t>𝑏</m:t>
                            </m:r>
                          </m:e>
                          <m:sub>
                            <m:r>
                              <a:rPr lang="en-US" sz="2400" b="0" i="1" smtClean="0">
                                <a:latin typeface="Cambria Math"/>
                              </a:rPr>
                              <m:t>3</m:t>
                            </m:r>
                          </m:sub>
                        </m:sSub>
                      </m:num>
                      <m:den>
                        <m:r>
                          <a:rPr lang="en-US" sz="2400" b="0" i="1" smtClean="0">
                            <a:latin typeface="Cambria Math"/>
                          </a:rPr>
                          <m:t>2</m:t>
                        </m:r>
                      </m:den>
                    </m:f>
                    <m:r>
                      <a:rPr lang="en-US" sz="2400" b="0" i="1" smtClean="0">
                        <a:latin typeface="Cambria Math"/>
                      </a:rPr>
                      <m:t>…</m:t>
                    </m:r>
                  </m:oMath>
                </a14:m>
                <a:endParaRPr lang="en-US" sz="2400" b="0" i="1" dirty="0" smtClean="0">
                  <a:latin typeface="Cambria Math"/>
                </a:endParaRPr>
              </a:p>
              <a:p>
                <a:pPr marL="0" indent="0">
                  <a:buNone/>
                </a:pPr>
                <a:r>
                  <a:rPr lang="en-US" dirty="0" smtClean="0"/>
                  <a:t>			</a:t>
                </a:r>
                <a14:m>
                  <m:oMath xmlns:m="http://schemas.openxmlformats.org/officeDocument/2006/math">
                    <m:r>
                      <a:rPr lang="en-US" i="1">
                        <a:latin typeface="Cambria Math"/>
                      </a:rPr>
                      <m:t>=</m:t>
                    </m:r>
                    <m:f>
                      <m:fPr>
                        <m:ctrlPr>
                          <a:rPr lang="en-US" i="1">
                            <a:latin typeface="Cambria Math"/>
                          </a:rPr>
                        </m:ctrlPr>
                      </m:fPr>
                      <m:num>
                        <m:sSub>
                          <m:sSubPr>
                            <m:ctrlPr>
                              <a:rPr lang="en-US" i="1">
                                <a:latin typeface="Cambria Math"/>
                              </a:rPr>
                            </m:ctrlPr>
                          </m:sSubPr>
                          <m:e>
                            <m:r>
                              <a:rPr lang="en-US" b="0" i="1" smtClean="0">
                                <a:latin typeface="Cambria Math"/>
                              </a:rPr>
                              <m:t>𝑎</m:t>
                            </m:r>
                          </m:e>
                          <m:sub>
                            <m:r>
                              <a:rPr lang="en-US" i="1">
                                <a:latin typeface="Cambria Math"/>
                              </a:rPr>
                              <m:t>1</m:t>
                            </m:r>
                          </m:sub>
                        </m:sSub>
                      </m:num>
                      <m:den>
                        <m:r>
                          <a:rPr lang="en-US" i="1">
                            <a:latin typeface="Cambria Math"/>
                          </a:rPr>
                          <m:t>2</m:t>
                        </m:r>
                      </m:den>
                    </m:f>
                    <m:r>
                      <a:rPr lang="en-US" i="1">
                        <a:latin typeface="Cambria Math"/>
                      </a:rPr>
                      <m:t>⋅</m:t>
                    </m:r>
                    <m:f>
                      <m:fPr>
                        <m:ctrlPr>
                          <a:rPr lang="en-US" i="1">
                            <a:latin typeface="Cambria Math"/>
                          </a:rPr>
                        </m:ctrlPr>
                      </m:fPr>
                      <m:num>
                        <m:sSub>
                          <m:sSubPr>
                            <m:ctrlPr>
                              <a:rPr lang="en-US" i="1">
                                <a:latin typeface="Cambria Math"/>
                              </a:rPr>
                            </m:ctrlPr>
                          </m:sSubPr>
                          <m:e>
                            <m:r>
                              <a:rPr lang="en-US" b="0" i="1" smtClean="0">
                                <a:latin typeface="Cambria Math"/>
                              </a:rPr>
                              <m:t>𝑎</m:t>
                            </m:r>
                          </m:e>
                          <m:sub>
                            <m:r>
                              <a:rPr lang="en-US" i="1">
                                <a:latin typeface="Cambria Math"/>
                              </a:rPr>
                              <m:t>2</m:t>
                            </m:r>
                          </m:sub>
                        </m:sSub>
                      </m:num>
                      <m:den>
                        <m:r>
                          <a:rPr lang="en-US" i="1">
                            <a:latin typeface="Cambria Math"/>
                          </a:rPr>
                          <m:t>2</m:t>
                        </m:r>
                      </m:den>
                    </m:f>
                    <m:r>
                      <a:rPr lang="en-US" i="1">
                        <a:latin typeface="Cambria Math"/>
                      </a:rPr>
                      <m:t>⋅</m:t>
                    </m:r>
                    <m:f>
                      <m:fPr>
                        <m:ctrlPr>
                          <a:rPr lang="en-US" i="1">
                            <a:latin typeface="Cambria Math"/>
                          </a:rPr>
                        </m:ctrlPr>
                      </m:fPr>
                      <m:num>
                        <m:sSub>
                          <m:sSubPr>
                            <m:ctrlPr>
                              <a:rPr lang="en-US" b="0" i="1" smtClean="0">
                                <a:latin typeface="Cambria Math"/>
                              </a:rPr>
                            </m:ctrlPr>
                          </m:sSubPr>
                          <m:e>
                            <m:r>
                              <a:rPr lang="en-US" b="0" i="1" smtClean="0">
                                <a:latin typeface="Cambria Math"/>
                              </a:rPr>
                              <m:t>𝑎</m:t>
                            </m:r>
                          </m:e>
                          <m:sub>
                            <m:r>
                              <a:rPr lang="en-US" b="0" i="1" smtClean="0">
                                <a:latin typeface="Cambria Math"/>
                              </a:rPr>
                              <m:t>3</m:t>
                            </m:r>
                          </m:sub>
                        </m:sSub>
                      </m:num>
                      <m:den>
                        <m:r>
                          <a:rPr lang="en-US" i="1">
                            <a:latin typeface="Cambria Math"/>
                          </a:rPr>
                          <m:t>2</m:t>
                        </m:r>
                      </m:den>
                    </m:f>
                    <m:r>
                      <a:rPr lang="en-US" i="1">
                        <a:latin typeface="Cambria Math"/>
                      </a:rPr>
                      <m:t>…</m:t>
                    </m:r>
                  </m:oMath>
                </a14:m>
                <a:endParaRPr lang="en-US" i="1" dirty="0">
                  <a:latin typeface="Cambria Math"/>
                </a:endParaRPr>
              </a:p>
              <a:p>
                <a:pPr marL="0" indent="0">
                  <a:buNone/>
                </a:pPr>
                <a:r>
                  <a:rPr lang="en-US" b="0" dirty="0" smtClean="0"/>
                  <a:t>			</a:t>
                </a:r>
                <a14:m>
                  <m:oMath xmlns:m="http://schemas.openxmlformats.org/officeDocument/2006/math">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num>
                      <m:den>
                        <m:r>
                          <a:rPr lang="en-US" b="0" i="1" smtClean="0">
                            <a:latin typeface="Cambria Math"/>
                          </a:rPr>
                          <m:t>2</m:t>
                        </m:r>
                      </m:den>
                    </m:f>
                    <m:r>
                      <a:rPr lang="en-US" b="0" i="1" smtClean="0">
                        <a:latin typeface="Cambria Math"/>
                      </a:rPr>
                      <m:t>⋅</m:t>
                    </m:r>
                    <m:f>
                      <m:fPr>
                        <m:ctrlPr>
                          <a:rPr lang="en-US" b="0" i="1" smtClean="0">
                            <a:latin typeface="Cambria Math"/>
                          </a:rPr>
                        </m:ctrlPr>
                      </m:fPr>
                      <m:num>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rad>
                                  <m:radPr>
                                    <m:degHide m:val="on"/>
                                    <m:ctrlPr>
                                      <a:rPr lang="en-US" b="0" i="1" smtClean="0">
                                        <a:latin typeface="Cambria Math"/>
                                      </a:rPr>
                                    </m:ctrlPr>
                                  </m:radPr>
                                  <m:deg/>
                                  <m:e>
                                    <m:r>
                                      <a:rPr lang="en-US" b="0" i="1" smtClean="0">
                                        <a:latin typeface="Cambria Math"/>
                                      </a:rPr>
                                      <m:t>2</m:t>
                                    </m:r>
                                  </m:e>
                                </m:rad>
                              </m:e>
                            </m:rad>
                          </m:e>
                        </m:rad>
                      </m:num>
                      <m:den>
                        <m:r>
                          <a:rPr lang="en-US" b="0" i="1" smtClean="0">
                            <a:latin typeface="Cambria Math"/>
                          </a:rPr>
                          <m:t>2</m:t>
                        </m:r>
                      </m:den>
                    </m:f>
                  </m:oMath>
                </a14:m>
                <a:r>
                  <a:rPr lang="en-US" dirty="0" smtClean="0"/>
                  <a:t>…</a:t>
                </a:r>
                <a:endParaRPr lang="en-US" sz="2400" b="0" i="1" dirty="0" smtClean="0">
                  <a:latin typeface="Cambria Math"/>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4876800"/>
              </a:xfrm>
              <a:blipFill rotWithShape="1">
                <a:blip r:embed="rId3"/>
                <a:stretch>
                  <a:fillRect l="-1111"/>
                </a:stretch>
              </a:blipFill>
            </p:spPr>
            <p:txBody>
              <a:bodyPr/>
              <a:lstStyle/>
              <a:p>
                <a:r>
                  <a:rPr lang="en-US">
                    <a:noFill/>
                  </a:rPr>
                  <a:t> </a:t>
                </a:r>
              </a:p>
            </p:txBody>
          </p:sp>
        </mc:Fallback>
      </mc:AlternateContent>
    </p:spTree>
    <p:extLst>
      <p:ext uri="{BB962C8B-B14F-4D97-AF65-F5344CB8AC3E}">
        <p14:creationId xmlns:p14="http://schemas.microsoft.com/office/powerpoint/2010/main" val="2070795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TotalTime>
  <Words>477</Words>
  <Application>Microsoft Office PowerPoint</Application>
  <PresentationFormat>On-screen Show (4:3)</PresentationFormat>
  <Paragraphs>56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How many digits do you know?</vt:lpstr>
      <vt:lpstr>What is π?</vt:lpstr>
      <vt:lpstr>Let’s prove something!</vt:lpstr>
      <vt:lpstr>Theorem: 2/π=√2/2⋅√(2+√2) /2⋅√(2+√(2+√2) ) /2… </vt:lpstr>
      <vt:lpstr>Theorem: 2/π=√2/2⋅√(2+√2) /2⋅√(2+√(2+√2) ) /2… </vt:lpstr>
      <vt:lpstr>Theorem: 2/π=√2/2⋅√(2+√2) /2⋅√(2+√(2+√2) ) /2… </vt:lpstr>
      <vt:lpstr>Theorem: 2/π=√2/2⋅√(2+√2) /2⋅√(2+√(2+√2) ) /2… </vt:lpstr>
      <vt:lpstr>Theorem: 2/π=√2/2⋅√(2+√2) /2⋅√(2+√(2+√2) ) /2… </vt:lpstr>
      <vt:lpstr>Theorem: 2/π=√2/2⋅√(2+√2) /2⋅√(2+√(2+√2) ) /2…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dc:title>
  <dc:creator>Student</dc:creator>
  <cp:lastModifiedBy>Student</cp:lastModifiedBy>
  <cp:revision>42</cp:revision>
  <dcterms:created xsi:type="dcterms:W3CDTF">2011-03-14T00:46:08Z</dcterms:created>
  <dcterms:modified xsi:type="dcterms:W3CDTF">2011-03-14T02:56:16Z</dcterms:modified>
</cp:coreProperties>
</file>