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54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0C3E3D4B-ED8E-430B-8176-86E31D0C05B4}" type="datetimeFigureOut">
              <a:rPr lang="en-US" smtClean="0"/>
              <a:t>03/13/2011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35783499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3D4B-ED8E-430B-8176-86E31D0C05B4}" type="datetimeFigureOut">
              <a:rPr lang="en-US" smtClean="0"/>
              <a:t>03/13/2011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1348651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3D4B-ED8E-430B-8176-86E31D0C05B4}" type="datetimeFigureOut">
              <a:rPr lang="en-US" smtClean="0"/>
              <a:t>03/13/2011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24186512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0C3E3D4B-ED8E-430B-8176-86E31D0C05B4}" type="datetimeFigureOut">
              <a:rPr lang="en-US" smtClean="0"/>
              <a:t>03/13/2011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08899076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C3E3D4B-ED8E-430B-8176-86E31D0C05B4}" type="datetimeFigureOut">
              <a:rPr lang="en-US" smtClean="0"/>
              <a:t>03/13/2011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7480885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0C3E3D4B-ED8E-430B-8176-86E31D0C05B4}" type="datetimeFigureOut">
              <a:rPr lang="en-US" smtClean="0"/>
              <a:t>03/13/2011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16742420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0C3E3D4B-ED8E-430B-8176-86E31D0C05B4}" type="datetimeFigureOut">
              <a:rPr lang="en-US" smtClean="0"/>
              <a:t>03/13/2011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9624035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C3E3D4B-ED8E-430B-8176-86E31D0C05B4}" type="datetimeFigureOut">
              <a:rPr lang="en-US" smtClean="0"/>
              <a:t>03/13/2011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13028019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C3E3D4B-ED8E-430B-8176-86E31D0C05B4}" type="datetimeFigureOut">
              <a:rPr lang="en-US" smtClean="0"/>
              <a:t>03/13/2011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23840941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E3D4B-ED8E-430B-8176-86E31D0C05B4}" type="datetimeFigureOut">
              <a:rPr lang="en-US" smtClean="0"/>
              <a:t>03/13/2011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37874254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C3E3D4B-ED8E-430B-8176-86E31D0C05B4}" type="datetimeFigureOut">
              <a:rPr lang="en-US" smtClean="0"/>
              <a:t>03/13/2011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D5DE911-7087-434C-80D9-C4FC866982B8}" type="slidenum">
              <a:rPr lang="en-US" smtClean="0"/>
              <a:t>‹#›</a:t>
            </a:fld>
            <a:endParaRPr lang="en-US"/>
          </a:p>
        </p:txBody>
      </p:sp>
    </p:spTree>
    <p:extLst>
      <p:ext uri="{BB962C8B-B14F-4D97-AF65-F5344CB8AC3E}">
        <p14:creationId xmlns:p14="http://schemas.microsoft.com/office/powerpoint/2010/main" val="40936175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C3E3D4B-ED8E-430B-8176-86E31D0C05B4}" type="datetimeFigureOut">
              <a:rPr lang="en-US" smtClean="0"/>
              <a:t>03/13/2011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5DE911-7087-434C-80D9-C4FC866982B8}" type="slidenum">
              <a:rPr lang="en-US" smtClean="0"/>
              <a:t>‹#›</a:t>
            </a:fld>
            <a:endParaRPr lang="en-US"/>
          </a:p>
        </p:txBody>
      </p:sp>
    </p:spTree>
    <p:extLst>
      <p:ext uri="{BB962C8B-B14F-4D97-AF65-F5344CB8AC3E}">
        <p14:creationId xmlns:p14="http://schemas.microsoft.com/office/powerpoint/2010/main" val="176480932"/>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ctr" defTabSz="914400" rtl="0" eaLnBrk="1" latinLnBrk="0" hangingPunct="1">
        <a:spcBef>
          <a:spcPct val="0"/>
        </a:spcBef>
        <a:buNone/>
        <a:defRPr sz="36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type="subTitle" idx="1"/>
          </p:nvPr>
        </p:nvSpPr>
        <p:spPr>
          <a:xfrm>
            <a:off x="1371600" y="5410200"/>
            <a:ext cx="6400800" cy="1752600"/>
          </a:xfrm>
        </p:spPr>
        <p:txBody>
          <a:bodyPr/>
          <a:lstStyle/>
          <a:p>
            <a:r>
              <a:rPr lang="en-US" dirty="0" smtClean="0"/>
              <a:t>Math Club 3.14.2011</a:t>
            </a:r>
            <a:endParaRPr lang="en-US" dirty="0"/>
          </a:p>
        </p:txBody>
      </p:sp>
      <p:pic>
        <p:nvPicPr>
          <p:cNvPr id="1026" name="Picture 2" descr="http://www.pievscake.com/images/potd_pi-pie.jp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362199" y="457200"/>
            <a:ext cx="4606323" cy="46482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5777331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dirty="0" smtClean="0"/>
                  <a:t>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𝑛</m:t>
                            </m:r>
                            <m:r>
                              <a:rPr lang="en-US" b="0" i="1" smtClean="0">
                                <a:latin typeface="Cambria Math"/>
                              </a:rPr>
                              <m:t>→∞</m:t>
                            </m:r>
                          </m:lim>
                        </m:limLow>
                      </m:fName>
                      <m:e>
                        <m:f>
                          <m:fPr>
                            <m:ctrlPr>
                              <a:rPr lang="en-US" b="0" i="1" smtClean="0">
                                <a:latin typeface="Cambria Math"/>
                              </a:rPr>
                            </m:ctrlPr>
                          </m:fPr>
                          <m:num>
                            <m:r>
                              <a:rPr lang="en-US" b="0" i="1" smtClean="0">
                                <a:latin typeface="Cambria Math"/>
                              </a:rPr>
                              <m:t>2</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𝜋</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den>
                                </m:f>
                              </m:e>
                            </m:func>
                          </m:den>
                        </m:f>
                      </m:e>
                    </m:func>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endParaRPr lang="en-US" dirty="0" smtClean="0"/>
              </a:p>
              <a:p>
                <a:pPr marL="0" indent="0">
                  <a:buNone/>
                </a:pPr>
                <a:r>
                  <a:rPr lang="en-US" dirty="0" smtClean="0">
                    <a:latin typeface="+mj-lt"/>
                  </a:rPr>
                  <a:t>We just have to prove that </a:t>
                </a:r>
                <a14:m>
                  <m:oMath xmlns:m="http://schemas.openxmlformats.org/officeDocument/2006/math">
                    <m:sSup>
                      <m:sSupPr>
                        <m:ctrlPr>
                          <a:rPr lang="en-US" b="0" i="1" smtClean="0">
                            <a:latin typeface="Cambria Math"/>
                          </a:rPr>
                        </m:ctrlPr>
                      </m:sSupPr>
                      <m:e>
                        <m:sSub>
                          <m:sSubPr>
                            <m:ctrlPr>
                              <a:rPr lang="en-US" b="0" i="1" smtClean="0">
                                <a:latin typeface="Cambria Math"/>
                              </a:rPr>
                            </m:ctrlPr>
                          </m:sSubPr>
                          <m:e>
                            <m:r>
                              <m:rPr>
                                <m:nor/>
                              </m:rPr>
                              <a:rPr lang="en-US" b="0" i="0" smtClean="0">
                                <a:latin typeface="Cambria Math"/>
                              </a:rPr>
                              <m:t>lim</m:t>
                            </m:r>
                          </m:e>
                          <m:sub>
                            <m:r>
                              <a:rPr lang="en-US" b="0" i="1" smtClean="0">
                                <a:latin typeface="Cambria Math"/>
                              </a:rPr>
                              <m:t>𝑛</m:t>
                            </m:r>
                            <m:r>
                              <a:rPr lang="en-US" b="0" i="1" smtClean="0">
                                <a:latin typeface="Cambria Math"/>
                              </a:rPr>
                              <m:t>→∞</m:t>
                            </m:r>
                          </m:sub>
                        </m:sSub>
                        <m:r>
                          <a:rPr lang="en-US" b="0" i="1" smtClean="0">
                            <a:latin typeface="Cambria Math"/>
                          </a:rPr>
                          <m:t>2</m:t>
                        </m:r>
                      </m:e>
                      <m:sup>
                        <m:r>
                          <a:rPr lang="en-US" b="0" i="1" smtClean="0">
                            <a:latin typeface="Cambria Math"/>
                          </a:rPr>
                          <m:t>𝑛</m:t>
                        </m:r>
                      </m:sup>
                    </m:sSup>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𝜋</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den>
                        </m:f>
                      </m:e>
                    </m:func>
                    <m:r>
                      <a:rPr lang="en-US" b="0" i="1" smtClean="0">
                        <a:latin typeface="Cambria Math"/>
                      </a:rPr>
                      <m:t>=</m:t>
                    </m:r>
                    <m:r>
                      <a:rPr lang="en-US" b="0" i="1" smtClean="0">
                        <a:latin typeface="Cambria Math"/>
                      </a:rPr>
                      <m:t>𝜋</m:t>
                    </m:r>
                  </m:oMath>
                </a14:m>
                <a:r>
                  <a:rPr lang="en-US" sz="2400" b="0" dirty="0" smtClean="0">
                    <a:latin typeface="+mj-lt"/>
                  </a:rPr>
                  <a:t>.</a:t>
                </a:r>
              </a:p>
              <a:p>
                <a:pPr marL="0" indent="0">
                  <a:buNone/>
                </a:pPr>
                <a:r>
                  <a:rPr lang="en-US" dirty="0" smtClean="0">
                    <a:latin typeface="+mj-lt"/>
                  </a:rPr>
                  <a:t>This follows from the fact that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𝑛</m:t>
                            </m:r>
                            <m:r>
                              <a:rPr lang="en-US" b="0" i="1" smtClean="0">
                                <a:latin typeface="Cambria Math"/>
                              </a:rPr>
                              <m:t>→∞</m:t>
                            </m:r>
                          </m:lim>
                        </m:limLow>
                      </m:fName>
                      <m:e>
                        <m:f>
                          <m:fPr>
                            <m:ctrlPr>
                              <a:rPr lang="en-US" b="0" i="1" smtClean="0">
                                <a:latin typeface="Cambria Math"/>
                              </a:rPr>
                            </m:ctrlPr>
                          </m:fPr>
                          <m:num>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𝜋</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den>
                                </m:f>
                              </m:e>
                            </m:func>
                          </m:num>
                          <m:den>
                            <m:d>
                              <m:dPr>
                                <m:ctrlPr>
                                  <a:rPr lang="en-US" b="0" i="1" smtClean="0">
                                    <a:latin typeface="Cambria Math"/>
                                  </a:rPr>
                                </m:ctrlPr>
                              </m:dPr>
                              <m:e>
                                <m:f>
                                  <m:fPr>
                                    <m:ctrlPr>
                                      <a:rPr lang="en-US" b="0" i="1" smtClean="0">
                                        <a:latin typeface="Cambria Math"/>
                                      </a:rPr>
                                    </m:ctrlPr>
                                  </m:fPr>
                                  <m:num>
                                    <m:r>
                                      <a:rPr lang="en-US" b="0" i="1" smtClean="0">
                                        <a:latin typeface="Cambria Math"/>
                                      </a:rPr>
                                      <m:t>𝜋</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den>
                                </m:f>
                              </m:e>
                            </m:d>
                          </m:den>
                        </m:f>
                        <m:r>
                          <a:rPr lang="en-US" b="0" i="1" smtClean="0">
                            <a:latin typeface="Cambria Math"/>
                          </a:rPr>
                          <m:t>=1</m:t>
                        </m:r>
                      </m:e>
                    </m:func>
                  </m:oMath>
                </a14:m>
                <a:r>
                  <a:rPr lang="en-US" sz="2400" b="0" dirty="0" smtClean="0">
                    <a:latin typeface="+mj-lt"/>
                  </a:rPr>
                  <a:t>.</a:t>
                </a:r>
              </a:p>
              <a:p>
                <a:pPr marL="0" indent="0">
                  <a:buNone/>
                </a:pPr>
                <a:r>
                  <a:rPr lang="en-US" dirty="0" smtClean="0">
                    <a:latin typeface="+mj-lt"/>
                  </a:rPr>
                  <a:t>This proves the theorem!</a:t>
                </a:r>
                <a:endParaRPr lang="en-US" sz="2400" b="0" dirty="0" smtClean="0">
                  <a:latin typeface="+mj-lt"/>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76800"/>
              </a:xfrm>
              <a:blipFill rotWithShape="1">
                <a:blip r:embed="rId3"/>
                <a:stretch>
                  <a:fillRect l="-1111"/>
                </a:stretch>
              </a:blipFill>
            </p:spPr>
            <p:txBody>
              <a:bodyPr/>
              <a:lstStyle/>
              <a:p>
                <a:r>
                  <a:rPr lang="en-US">
                    <a:noFill/>
                  </a:rPr>
                  <a:t> </a:t>
                </a:r>
              </a:p>
            </p:txBody>
          </p:sp>
        </mc:Fallback>
      </mc:AlternateContent>
    </p:spTree>
    <p:extLst>
      <p:ext uri="{BB962C8B-B14F-4D97-AF65-F5344CB8AC3E}">
        <p14:creationId xmlns:p14="http://schemas.microsoft.com/office/powerpoint/2010/main" val="3834874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How many digits do you know?</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609600" y="1371600"/>
                <a:ext cx="8305800" cy="4525963"/>
              </a:xfrm>
            </p:spPr>
            <p:txBody>
              <a:bodyPr>
                <a:noAutofit/>
              </a:bodyPr>
              <a:lstStyle/>
              <a:p>
                <a:pPr marL="0" indent="0">
                  <a:buNone/>
                </a:pPr>
                <a14:m>
                  <m:oMath xmlns:m="http://schemas.openxmlformats.org/officeDocument/2006/math">
                    <m:r>
                      <a:rPr lang="en-US" sz="1400" b="0" i="1" smtClean="0">
                        <a:latin typeface="Cambria Math"/>
                      </a:rPr>
                      <m:t>𝜋</m:t>
                    </m:r>
                    <m:r>
                      <a:rPr lang="en-US" sz="1400" b="0" i="1" smtClean="0">
                        <a:latin typeface="Cambria Math"/>
                      </a:rPr>
                      <m:t>= </m:t>
                    </m:r>
                  </m:oMath>
                </a14:m>
                <a:r>
                  <a:rPr lang="en-US" sz="1400" dirty="0" smtClean="0"/>
                  <a:t>3</a:t>
                </a:r>
                <a:r>
                  <a:rPr lang="en-US" sz="1400" dirty="0"/>
                  <a:t>.</a:t>
                </a:r>
                <a:br>
                  <a:rPr lang="en-US" sz="1400" dirty="0"/>
                </a:br>
                <a:r>
                  <a:rPr lang="en-US" sz="1400" dirty="0"/>
                  <a:t>1415926535 8979323846 2643383279 5028841971 6939937510 5820974944 5923078164 0628620899 8628034825 3421170679 8214808651 3282306647 0938446095 5058223172 5359408128 4811174502 8410270193 8521105559 6446229489 5493038196 4428810975 6659334461 2847564823 3786783165 2712019091 4564856692 3460348610 4543266482 1339360726 0249141273 7245870066 0631558817 4881520920 9628292540 9171536436 7892590360 0113305305 4882046652 1384146951 9415116094 3305727036 5759591953 0921861173 8193261179 3105118548 0744623799 6274956735 1885752724 8912279381 8301194912 9833673362 4406566430 8602139494 6395224737 1907021798 6094370277 0539217176 2931767523 8467481846 7669405132 0005681271 4526356082 7785771342 7577896091 7363717872 1468440901 2249534301 4654958537 1050792279 6892589235 4201995611 2129021960 8640344181 5981362977 4771309960 5187072113 4999999837 2978049951 0597317328 1609631859 5024459455 3469083026 4252230825 3344685035 2619311881 7101000313 7838752886 5875332083 8142061717 7669147303 5982534904 2875546873 1159562863 8823537875 9375195778 1857780532 1712268066 1300192787 6611195909 2164201989 3809525720 1065485863 2788659361 5338182796 8230301952 0353018529 6899577362 2599413891 2497217752 8347913151 5574857242 4541506959 5082953311 6861727855 8890750983 8175463746 4939319255 0604009277 0167113900 9848824012 8583616035 6370766010 4710181942 9555961989 4676783744 9448255379 7747268471 0404753464 6208046684 2590694912 9331367702 8989152104 7521620569 6602405803 8150193511 2533824300 3558764024 7496473263 9141992726 0426992279 6782354781 6360093417 2164121992 4586315030 2861829745 5570674983 8505494588 5869269956 9092721079 7509302955 3211653449 8720275596 0236480665 4991198818 3479775356 6369807426 5425278625 5181841757 4672890977 7727938000 </a:t>
                </a: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609600" y="1371600"/>
                <a:ext cx="8305800" cy="4525963"/>
              </a:xfrm>
              <a:blipFill rotWithShape="1">
                <a:blip r:embed="rId2"/>
                <a:stretch>
                  <a:fillRect l="-147" t="-135" b="-2426"/>
                </a:stretch>
              </a:blipFill>
            </p:spPr>
            <p:txBody>
              <a:bodyPr/>
              <a:lstStyle/>
              <a:p>
                <a:r>
                  <a:rPr lang="en-US">
                    <a:noFill/>
                  </a:rPr>
                  <a:t> </a:t>
                </a:r>
              </a:p>
            </p:txBody>
          </p:sp>
        </mc:Fallback>
      </mc:AlternateContent>
    </p:spTree>
    <p:extLst>
      <p:ext uri="{BB962C8B-B14F-4D97-AF65-F5344CB8AC3E}">
        <p14:creationId xmlns:p14="http://schemas.microsoft.com/office/powerpoint/2010/main" val="86343253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lstStyle/>
              <a:p>
                <a:r>
                  <a:rPr lang="en-US" dirty="0" smtClean="0"/>
                  <a:t>What is </a:t>
                </a:r>
                <a14:m>
                  <m:oMath xmlns:m="http://schemas.openxmlformats.org/officeDocument/2006/math">
                    <m:r>
                      <a:rPr lang="en-US" b="0" i="1" smtClean="0">
                        <a:latin typeface="Cambria Math"/>
                      </a:rPr>
                      <m:t>𝜋</m:t>
                    </m:r>
                  </m:oMath>
                </a14:m>
                <a:r>
                  <a:rPr lang="en-US" dirty="0" smtClean="0"/>
                  <a:t>?</a:t>
                </a: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14:m>
                  <m:oMath xmlns:m="http://schemas.openxmlformats.org/officeDocument/2006/math">
                    <m:r>
                      <a:rPr lang="en-US" sz="2000" b="0" i="1" smtClean="0">
                        <a:latin typeface="Cambria Math"/>
                      </a:rPr>
                      <m:t>𝜋</m:t>
                    </m:r>
                    <m:r>
                      <a:rPr lang="en-US" sz="2000" b="0" i="1" smtClean="0">
                        <a:latin typeface="Cambria Math"/>
                      </a:rPr>
                      <m:t>=3</m:t>
                    </m:r>
                  </m:oMath>
                </a14:m>
                <a:r>
                  <a:rPr lang="en-US" sz="2000" dirty="0" smtClean="0"/>
                  <a:t> (Bible, 50000 BC)</a:t>
                </a:r>
              </a:p>
              <a:p>
                <a14:m>
                  <m:oMath xmlns:m="http://schemas.openxmlformats.org/officeDocument/2006/math">
                    <m:r>
                      <a:rPr lang="en-US" sz="2000" b="0" i="1" smtClean="0">
                        <a:latin typeface="Cambria Math"/>
                      </a:rPr>
                      <m:t>𝜋</m:t>
                    </m:r>
                    <m:r>
                      <a:rPr lang="en-US" sz="2000" b="0" i="1" smtClean="0">
                        <a:latin typeface="Cambria Math"/>
                      </a:rPr>
                      <m:t>=</m:t>
                    </m:r>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2+1</m:t>
                                    </m:r>
                                  </m:e>
                                </m:rad>
                              </m:e>
                            </m:rad>
                          </m:e>
                        </m:rad>
                      </m:e>
                    </m:rad>
                    <m:r>
                      <a:rPr lang="en-US" sz="2000" b="0" i="1" smtClean="0">
                        <a:latin typeface="Cambria Math"/>
                      </a:rPr>
                      <m:t>⋅24</m:t>
                    </m:r>
                  </m:oMath>
                </a14:m>
                <a:r>
                  <a:rPr lang="en-US" sz="2000" dirty="0" smtClean="0"/>
                  <a:t> (Liu </a:t>
                </a:r>
                <a:r>
                  <a:rPr lang="en-US" sz="2000" dirty="0" err="1" smtClean="0"/>
                  <a:t>Hui</a:t>
                </a:r>
                <a:r>
                  <a:rPr lang="en-US" sz="2000" dirty="0" smtClean="0"/>
                  <a:t>, ~200AD)</a:t>
                </a:r>
              </a:p>
              <a:p>
                <a14:m>
                  <m:oMath xmlns:m="http://schemas.openxmlformats.org/officeDocument/2006/math">
                    <m:r>
                      <a:rPr lang="en-US" sz="2000" b="0" i="1" smtClean="0">
                        <a:latin typeface="Cambria Math"/>
                      </a:rPr>
                      <m:t>𝜋</m:t>
                    </m:r>
                    <m:r>
                      <a:rPr lang="en-US" sz="2000" b="0" i="1" smtClean="0">
                        <a:latin typeface="Cambria Math"/>
                      </a:rPr>
                      <m:t>=</m:t>
                    </m:r>
                    <m:rad>
                      <m:radPr>
                        <m:degHide m:val="on"/>
                        <m:ctrlPr>
                          <a:rPr lang="en-US" sz="2000" b="0" i="1" smtClean="0">
                            <a:latin typeface="Cambria Math"/>
                          </a:rPr>
                        </m:ctrlPr>
                      </m:radPr>
                      <m:deg/>
                      <m:e>
                        <m:r>
                          <a:rPr lang="en-US" sz="2000" b="0" i="1" smtClean="0">
                            <a:latin typeface="Cambria Math"/>
                          </a:rPr>
                          <m:t>12</m:t>
                        </m:r>
                      </m:e>
                    </m:rad>
                    <m:r>
                      <a:rPr lang="en-US" sz="2000" b="0" i="1" smtClean="0">
                        <a:latin typeface="Cambria Math"/>
                      </a:rPr>
                      <m:t>(1−</m:t>
                    </m:r>
                    <m:f>
                      <m:fPr>
                        <m:ctrlPr>
                          <a:rPr lang="en-US" sz="2000" b="0" i="1" smtClean="0">
                            <a:latin typeface="Cambria Math"/>
                          </a:rPr>
                        </m:ctrlPr>
                      </m:fPr>
                      <m:num>
                        <m:r>
                          <a:rPr lang="en-US" sz="2000" b="0" i="1" smtClean="0">
                            <a:latin typeface="Cambria Math"/>
                          </a:rPr>
                          <m:t>1</m:t>
                        </m:r>
                      </m:num>
                      <m:den>
                        <m:r>
                          <a:rPr lang="en-US" sz="2000" b="0" i="1" smtClean="0">
                            <a:latin typeface="Cambria Math"/>
                          </a:rPr>
                          <m:t>3⋅3</m:t>
                        </m:r>
                      </m:den>
                    </m:f>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5⋅</m:t>
                        </m:r>
                        <m:sSup>
                          <m:sSupPr>
                            <m:ctrlPr>
                              <a:rPr lang="en-US" sz="2000" b="0" i="1" smtClean="0">
                                <a:latin typeface="Cambria Math"/>
                              </a:rPr>
                            </m:ctrlPr>
                          </m:sSupPr>
                          <m:e>
                            <m:r>
                              <a:rPr lang="en-US" sz="2000" b="0" i="1" smtClean="0">
                                <a:latin typeface="Cambria Math"/>
                              </a:rPr>
                              <m:t>3</m:t>
                            </m:r>
                          </m:e>
                          <m:sup>
                            <m:r>
                              <a:rPr lang="en-US" sz="2000" b="0" i="1" smtClean="0">
                                <a:latin typeface="Cambria Math"/>
                              </a:rPr>
                              <m:t>2</m:t>
                            </m:r>
                          </m:sup>
                        </m:sSup>
                      </m:den>
                    </m:f>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7⋅</m:t>
                        </m:r>
                        <m:sSup>
                          <m:sSupPr>
                            <m:ctrlPr>
                              <a:rPr lang="en-US" sz="2000" b="0" i="1" smtClean="0">
                                <a:latin typeface="Cambria Math"/>
                              </a:rPr>
                            </m:ctrlPr>
                          </m:sSupPr>
                          <m:e>
                            <m:r>
                              <a:rPr lang="en-US" sz="2000" b="0" i="1" smtClean="0">
                                <a:latin typeface="Cambria Math"/>
                              </a:rPr>
                              <m:t>3</m:t>
                            </m:r>
                          </m:e>
                          <m:sup>
                            <m:r>
                              <a:rPr lang="en-US" sz="2000" b="0" i="1" smtClean="0">
                                <a:latin typeface="Cambria Math"/>
                              </a:rPr>
                              <m:t>3</m:t>
                            </m:r>
                          </m:sup>
                        </m:sSup>
                      </m:den>
                    </m:f>
                    <m:r>
                      <a:rPr lang="en-US" sz="2000" b="0" i="1" smtClean="0">
                        <a:latin typeface="Cambria Math"/>
                      </a:rPr>
                      <m:t>…)</m:t>
                    </m:r>
                  </m:oMath>
                </a14:m>
                <a:r>
                  <a:rPr lang="en-US" sz="2000" dirty="0" smtClean="0"/>
                  <a:t> (</a:t>
                </a:r>
                <a:r>
                  <a:rPr lang="en-US" sz="2000" dirty="0" err="1" smtClean="0"/>
                  <a:t>Madhava</a:t>
                </a:r>
                <a:r>
                  <a:rPr lang="en-US" sz="2000" dirty="0" smtClean="0"/>
                  <a:t>, ~1400)</a:t>
                </a:r>
              </a:p>
              <a:p>
                <a14:m>
                  <m:oMath xmlns:m="http://schemas.openxmlformats.org/officeDocument/2006/math">
                    <m:f>
                      <m:fPr>
                        <m:ctrlPr>
                          <a:rPr lang="en-US" sz="2000" b="0" i="1" smtClean="0">
                            <a:latin typeface="Cambria Math"/>
                          </a:rPr>
                        </m:ctrlPr>
                      </m:fPr>
                      <m:num>
                        <m:r>
                          <a:rPr lang="en-US" sz="2000" b="0" i="1" smtClean="0">
                            <a:latin typeface="Cambria Math"/>
                          </a:rPr>
                          <m:t>𝜋</m:t>
                        </m:r>
                      </m:num>
                      <m:den>
                        <m:r>
                          <a:rPr lang="en-US" sz="2000" b="0" i="1" smtClean="0">
                            <a:latin typeface="Cambria Math"/>
                          </a:rPr>
                          <m:t>4</m:t>
                        </m:r>
                      </m:den>
                    </m:f>
                    <m:r>
                      <a:rPr lang="en-US" sz="2000" b="0" i="1" smtClean="0">
                        <a:latin typeface="Cambria Math"/>
                      </a:rPr>
                      <m:t>=</m:t>
                    </m:r>
                    <m:r>
                      <m:rPr>
                        <m:nor/>
                      </m:rPr>
                      <a:rPr lang="en-US" sz="2000" b="0" i="0" smtClean="0">
                        <a:latin typeface="Cambria Math"/>
                      </a:rPr>
                      <m:t>arctan</m:t>
                    </m:r>
                    <m:d>
                      <m:dPr>
                        <m:ctrlPr>
                          <a:rPr lang="en-US" sz="2000" b="0" i="1" smtClean="0">
                            <a:latin typeface="Cambria Math"/>
                          </a:rPr>
                        </m:ctrlPr>
                      </m:dPr>
                      <m:e>
                        <m:r>
                          <a:rPr lang="en-US" sz="2000" b="0" i="1" smtClean="0">
                            <a:latin typeface="Cambria Math"/>
                          </a:rPr>
                          <m:t>1</m:t>
                        </m:r>
                      </m:e>
                    </m:d>
                    <m:r>
                      <a:rPr lang="en-US" sz="2000" b="0" i="1" smtClean="0">
                        <a:latin typeface="Cambria Math"/>
                      </a:rPr>
                      <m:t>=1−</m:t>
                    </m:r>
                    <m:f>
                      <m:fPr>
                        <m:ctrlPr>
                          <a:rPr lang="en-US" sz="2000" b="0" i="1" smtClean="0">
                            <a:latin typeface="Cambria Math"/>
                          </a:rPr>
                        </m:ctrlPr>
                      </m:fPr>
                      <m:num>
                        <m:r>
                          <a:rPr lang="en-US" sz="2000" b="0" i="1" smtClean="0">
                            <a:latin typeface="Cambria Math"/>
                          </a:rPr>
                          <m:t>1</m:t>
                        </m:r>
                      </m:num>
                      <m:den>
                        <m:r>
                          <a:rPr lang="en-US" sz="2000" b="0" i="1" smtClean="0">
                            <a:latin typeface="Cambria Math"/>
                          </a:rPr>
                          <m:t>3</m:t>
                        </m:r>
                      </m:den>
                    </m:f>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5</m:t>
                        </m:r>
                      </m:den>
                    </m:f>
                    <m:r>
                      <a:rPr lang="en-US" sz="2000" b="0" i="1" smtClean="0">
                        <a:latin typeface="Cambria Math"/>
                      </a:rPr>
                      <m:t>−</m:t>
                    </m:r>
                    <m:f>
                      <m:fPr>
                        <m:ctrlPr>
                          <a:rPr lang="en-US" sz="2000" b="0" i="1" smtClean="0">
                            <a:latin typeface="Cambria Math"/>
                          </a:rPr>
                        </m:ctrlPr>
                      </m:fPr>
                      <m:num>
                        <m:r>
                          <a:rPr lang="en-US" sz="2000" b="0" i="1" smtClean="0">
                            <a:latin typeface="Cambria Math"/>
                          </a:rPr>
                          <m:t>1</m:t>
                        </m:r>
                      </m:num>
                      <m:den>
                        <m:r>
                          <a:rPr lang="en-US" sz="2000" b="0" i="1" smtClean="0">
                            <a:latin typeface="Cambria Math"/>
                          </a:rPr>
                          <m:t>7</m:t>
                        </m:r>
                      </m:den>
                    </m:f>
                    <m:r>
                      <a:rPr lang="en-US" sz="2000" b="0" i="1" smtClean="0">
                        <a:latin typeface="Cambria Math"/>
                      </a:rPr>
                      <m:t>…</m:t>
                    </m:r>
                  </m:oMath>
                </a14:m>
                <a:r>
                  <a:rPr lang="en-US" sz="2000" dirty="0" smtClean="0"/>
                  <a:t> (Leibniz, ~1650)</a:t>
                </a:r>
              </a:p>
              <a:p>
                <a14:m>
                  <m:oMath xmlns:m="http://schemas.openxmlformats.org/officeDocument/2006/math">
                    <m:f>
                      <m:fPr>
                        <m:ctrlPr>
                          <a:rPr lang="en-US" sz="2000" b="0" i="1" smtClean="0">
                            <a:latin typeface="Cambria Math"/>
                          </a:rPr>
                        </m:ctrlPr>
                      </m:fPr>
                      <m:num>
                        <m:r>
                          <a:rPr lang="en-US" sz="2000" b="0" i="1" smtClean="0">
                            <a:latin typeface="Cambria Math"/>
                          </a:rPr>
                          <m:t>2</m:t>
                        </m:r>
                      </m:num>
                      <m:den>
                        <m:r>
                          <a:rPr lang="en-US" sz="2000" b="0" i="1" smtClean="0">
                            <a:latin typeface="Cambria Math"/>
                          </a:rPr>
                          <m:t>𝜋</m:t>
                        </m:r>
                      </m:den>
                    </m:f>
                    <m:r>
                      <a:rPr lang="en-US" sz="2000" b="0" i="1" smtClean="0">
                        <a:latin typeface="Cambria Math"/>
                      </a:rPr>
                      <m:t>=</m:t>
                    </m:r>
                    <m:f>
                      <m:fPr>
                        <m:ctrlPr>
                          <a:rPr lang="en-US" sz="2000" b="0" i="1" smtClean="0">
                            <a:latin typeface="Cambria Math"/>
                          </a:rPr>
                        </m:ctrlPr>
                      </m:fPr>
                      <m:num>
                        <m:rad>
                          <m:radPr>
                            <m:degHide m:val="on"/>
                            <m:ctrlPr>
                              <a:rPr lang="en-US" sz="2000" b="0" i="1" smtClean="0">
                                <a:latin typeface="Cambria Math"/>
                              </a:rPr>
                            </m:ctrlPr>
                          </m:radPr>
                          <m:deg/>
                          <m:e>
                            <m:r>
                              <a:rPr lang="en-US" sz="2000" b="0" i="1" smtClean="0">
                                <a:latin typeface="Cambria Math"/>
                              </a:rPr>
                              <m:t>2</m:t>
                            </m:r>
                          </m:e>
                        </m:rad>
                      </m:num>
                      <m:den>
                        <m:r>
                          <a:rPr lang="en-US" sz="2000" b="0" i="1" smtClean="0">
                            <a:latin typeface="Cambria Math"/>
                          </a:rPr>
                          <m:t>2</m:t>
                        </m:r>
                      </m:den>
                    </m:f>
                    <m:r>
                      <a:rPr lang="en-US" sz="2000" b="0" i="1" smtClean="0">
                        <a:latin typeface="Cambria Math"/>
                      </a:rPr>
                      <m:t>⋅</m:t>
                    </m:r>
                    <m:f>
                      <m:fPr>
                        <m:ctrlPr>
                          <a:rPr lang="en-US" sz="2000" b="0" i="1" smtClean="0">
                            <a:latin typeface="Cambria Math"/>
                          </a:rPr>
                        </m:ctrlPr>
                      </m:fPr>
                      <m:num>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e>
                            </m:rad>
                          </m:e>
                        </m:rad>
                      </m:num>
                      <m:den>
                        <m:r>
                          <a:rPr lang="en-US" sz="2000" b="0" i="1" smtClean="0">
                            <a:latin typeface="Cambria Math"/>
                          </a:rPr>
                          <m:t>2</m:t>
                        </m:r>
                      </m:den>
                    </m:f>
                    <m:r>
                      <a:rPr lang="en-US" sz="2000" b="0" i="1" smtClean="0">
                        <a:latin typeface="Cambria Math"/>
                      </a:rPr>
                      <m:t>⋅</m:t>
                    </m:r>
                    <m:f>
                      <m:fPr>
                        <m:ctrlPr>
                          <a:rPr lang="en-US" sz="2000" b="0" i="1" smtClean="0">
                            <a:latin typeface="Cambria Math"/>
                          </a:rPr>
                        </m:ctrlPr>
                      </m:fPr>
                      <m:num>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e>
                                </m:rad>
                              </m:e>
                            </m:rad>
                          </m:e>
                        </m:rad>
                      </m:num>
                      <m:den>
                        <m:r>
                          <a:rPr lang="en-US" sz="2000" b="0" i="1" smtClean="0">
                            <a:latin typeface="Cambria Math"/>
                          </a:rPr>
                          <m:t>2</m:t>
                        </m:r>
                      </m:den>
                    </m:f>
                    <m:r>
                      <a:rPr lang="en-US" sz="2000" b="0" i="1" smtClean="0">
                        <a:latin typeface="Cambria Math"/>
                      </a:rPr>
                      <m:t>…</m:t>
                    </m:r>
                  </m:oMath>
                </a14:m>
                <a:r>
                  <a:rPr lang="en-US" sz="2000" dirty="0" smtClean="0"/>
                  <a:t> (</a:t>
                </a:r>
                <a:r>
                  <a:rPr lang="en-US" sz="2000" dirty="0" err="1" smtClean="0"/>
                  <a:t>Viete</a:t>
                </a:r>
                <a:r>
                  <a:rPr lang="en-US" sz="2000" dirty="0" smtClean="0"/>
                  <a:t>, ~1550)</a:t>
                </a:r>
              </a:p>
              <a:p>
                <a14:m>
                  <m:oMath xmlns:m="http://schemas.openxmlformats.org/officeDocument/2006/math">
                    <m:f>
                      <m:fPr>
                        <m:ctrlPr>
                          <a:rPr lang="en-US" sz="2000" b="0" i="1" smtClean="0">
                            <a:latin typeface="Cambria Math"/>
                          </a:rPr>
                        </m:ctrlPr>
                      </m:fPr>
                      <m:num>
                        <m:r>
                          <a:rPr lang="en-US" sz="2000" b="0" i="1" smtClean="0">
                            <a:latin typeface="Cambria Math"/>
                          </a:rPr>
                          <m:t>1</m:t>
                        </m:r>
                      </m:num>
                      <m:den>
                        <m:r>
                          <a:rPr lang="en-US" sz="2000" b="0" i="1" smtClean="0">
                            <a:latin typeface="Cambria Math"/>
                          </a:rPr>
                          <m:t>𝜋</m:t>
                        </m:r>
                      </m:den>
                    </m:f>
                    <m:r>
                      <a:rPr lang="en-US" sz="2000" b="0" i="1" smtClean="0">
                        <a:latin typeface="Cambria Math"/>
                      </a:rPr>
                      <m:t>=</m:t>
                    </m:r>
                    <m:f>
                      <m:fPr>
                        <m:ctrlPr>
                          <a:rPr lang="en-US" sz="2000" b="0" i="1" smtClean="0">
                            <a:latin typeface="Cambria Math"/>
                          </a:rPr>
                        </m:ctrlPr>
                      </m:fPr>
                      <m:num>
                        <m:r>
                          <a:rPr lang="en-US" sz="2000" b="0" i="1" smtClean="0">
                            <a:latin typeface="Cambria Math"/>
                          </a:rPr>
                          <m:t>2</m:t>
                        </m:r>
                        <m:rad>
                          <m:radPr>
                            <m:degHide m:val="on"/>
                            <m:ctrlPr>
                              <a:rPr lang="en-US" sz="2000" b="0" i="1" smtClean="0">
                                <a:latin typeface="Cambria Math"/>
                              </a:rPr>
                            </m:ctrlPr>
                          </m:radPr>
                          <m:deg/>
                          <m:e>
                            <m:r>
                              <a:rPr lang="en-US" sz="2000" b="0" i="1" smtClean="0">
                                <a:latin typeface="Cambria Math"/>
                              </a:rPr>
                              <m:t>2</m:t>
                            </m:r>
                          </m:e>
                        </m:rad>
                      </m:num>
                      <m:den>
                        <m:r>
                          <a:rPr lang="en-US" sz="2000" b="0" i="1" smtClean="0">
                            <a:latin typeface="Cambria Math"/>
                          </a:rPr>
                          <m:t>9801</m:t>
                        </m:r>
                      </m:den>
                    </m:f>
                    <m:nary>
                      <m:naryPr>
                        <m:chr m:val="∑"/>
                        <m:ctrlPr>
                          <a:rPr lang="en-US" sz="2000" b="0" i="1" smtClean="0">
                            <a:latin typeface="Cambria Math"/>
                          </a:rPr>
                        </m:ctrlPr>
                      </m:naryPr>
                      <m:sub>
                        <m:r>
                          <m:rPr>
                            <m:brk m:alnAt="23"/>
                          </m:rPr>
                          <a:rPr lang="en-US" sz="2000" b="0" i="1" smtClean="0">
                            <a:latin typeface="Cambria Math"/>
                          </a:rPr>
                          <m:t>𝑘</m:t>
                        </m:r>
                        <m:r>
                          <a:rPr lang="en-US" sz="2000" b="0" i="1" smtClean="0">
                            <a:latin typeface="Cambria Math"/>
                          </a:rPr>
                          <m:t>=0</m:t>
                        </m:r>
                      </m:sub>
                      <m:sup>
                        <m:r>
                          <a:rPr lang="en-US" sz="2000" b="0" i="1" smtClean="0">
                            <a:latin typeface="Cambria Math"/>
                          </a:rPr>
                          <m:t>∞</m:t>
                        </m:r>
                      </m:sup>
                      <m:e>
                        <m:f>
                          <m:fPr>
                            <m:ctrlPr>
                              <a:rPr lang="en-US" sz="2000" b="0" i="1" smtClean="0">
                                <a:latin typeface="Cambria Math"/>
                              </a:rPr>
                            </m:ctrlPr>
                          </m:fPr>
                          <m:num>
                            <m:d>
                              <m:dPr>
                                <m:ctrlPr>
                                  <a:rPr lang="en-US" sz="2000" b="0" i="1" smtClean="0">
                                    <a:latin typeface="Cambria Math"/>
                                  </a:rPr>
                                </m:ctrlPr>
                              </m:dPr>
                              <m:e>
                                <m:r>
                                  <a:rPr lang="en-US" sz="2000" b="0" i="1" smtClean="0">
                                    <a:latin typeface="Cambria Math"/>
                                  </a:rPr>
                                  <m:t>4</m:t>
                                </m:r>
                                <m:r>
                                  <a:rPr lang="en-US" sz="2000" b="0" i="1" smtClean="0">
                                    <a:latin typeface="Cambria Math"/>
                                  </a:rPr>
                                  <m:t>𝑘</m:t>
                                </m:r>
                              </m:e>
                            </m:d>
                            <m:r>
                              <a:rPr lang="en-US" sz="2000" b="0" i="1" smtClean="0">
                                <a:latin typeface="Cambria Math"/>
                              </a:rPr>
                              <m:t>!(1103+26390</m:t>
                            </m:r>
                            <m:r>
                              <a:rPr lang="en-US" sz="2000" b="0" i="1" smtClean="0">
                                <a:latin typeface="Cambria Math"/>
                              </a:rPr>
                              <m:t>𝑘</m:t>
                            </m:r>
                            <m:r>
                              <a:rPr lang="en-US" sz="2000" b="0" i="1" smtClean="0">
                                <a:latin typeface="Cambria Math"/>
                              </a:rPr>
                              <m:t>)</m:t>
                            </m:r>
                          </m:num>
                          <m:den>
                            <m:sSup>
                              <m:sSupPr>
                                <m:ctrlPr>
                                  <a:rPr lang="en-US" sz="2000" b="0" i="1" smtClean="0">
                                    <a:latin typeface="Cambria Math"/>
                                  </a:rPr>
                                </m:ctrlPr>
                              </m:sSupPr>
                              <m:e>
                                <m:d>
                                  <m:dPr>
                                    <m:ctrlPr>
                                      <a:rPr lang="en-US" sz="2000" b="0" i="1" smtClean="0">
                                        <a:latin typeface="Cambria Math"/>
                                      </a:rPr>
                                    </m:ctrlPr>
                                  </m:dPr>
                                  <m:e>
                                    <m:r>
                                      <a:rPr lang="en-US" sz="2000" b="0" i="1" smtClean="0">
                                        <a:latin typeface="Cambria Math"/>
                                      </a:rPr>
                                      <m:t>𝑘</m:t>
                                    </m:r>
                                    <m:r>
                                      <a:rPr lang="en-US" sz="2000" b="0" i="1" smtClean="0">
                                        <a:latin typeface="Cambria Math"/>
                                      </a:rPr>
                                      <m:t>!</m:t>
                                    </m:r>
                                  </m:e>
                                </m:d>
                              </m:e>
                              <m:sup>
                                <m:r>
                                  <a:rPr lang="en-US" sz="2000" b="0" i="1" smtClean="0">
                                    <a:latin typeface="Cambria Math"/>
                                  </a:rPr>
                                  <m:t>4</m:t>
                                </m:r>
                              </m:sup>
                            </m:sSup>
                            <m:sSup>
                              <m:sSupPr>
                                <m:ctrlPr>
                                  <a:rPr lang="en-US" sz="2000" b="0" i="1" smtClean="0">
                                    <a:latin typeface="Cambria Math"/>
                                  </a:rPr>
                                </m:ctrlPr>
                              </m:sSupPr>
                              <m:e>
                                <m:r>
                                  <a:rPr lang="en-US" sz="2000" b="0" i="1" smtClean="0">
                                    <a:latin typeface="Cambria Math"/>
                                  </a:rPr>
                                  <m:t>396</m:t>
                                </m:r>
                              </m:e>
                              <m:sup>
                                <m:r>
                                  <a:rPr lang="en-US" sz="2000" b="0" i="1" smtClean="0">
                                    <a:latin typeface="Cambria Math"/>
                                  </a:rPr>
                                  <m:t>4</m:t>
                                </m:r>
                                <m:r>
                                  <a:rPr lang="en-US" sz="2000" b="0" i="1" smtClean="0">
                                    <a:latin typeface="Cambria Math"/>
                                  </a:rPr>
                                  <m:t>𝑘</m:t>
                                </m:r>
                              </m:sup>
                            </m:sSup>
                          </m:den>
                        </m:f>
                      </m:e>
                    </m:nary>
                  </m:oMath>
                </a14:m>
                <a:r>
                  <a:rPr lang="en-US" sz="2000" dirty="0" smtClean="0"/>
                  <a:t> (</a:t>
                </a:r>
                <a:r>
                  <a:rPr lang="en-US" sz="2000" dirty="0" err="1" smtClean="0"/>
                  <a:t>Ramanujan</a:t>
                </a:r>
                <a:r>
                  <a:rPr lang="en-US" sz="2000" dirty="0" smtClean="0"/>
                  <a:t>, ~1910)</a:t>
                </a:r>
                <a:endParaRPr lang="en-US" sz="20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593" t="-674"/>
                </a:stretch>
              </a:blipFill>
            </p:spPr>
            <p:txBody>
              <a:bodyPr/>
              <a:lstStyle/>
              <a:p>
                <a:r>
                  <a:rPr lang="en-US">
                    <a:noFill/>
                  </a:rPr>
                  <a:t> </a:t>
                </a:r>
              </a:p>
            </p:txBody>
          </p:sp>
        </mc:Fallback>
      </mc:AlternateContent>
    </p:spTree>
    <p:extLst>
      <p:ext uri="{BB962C8B-B14F-4D97-AF65-F5344CB8AC3E}">
        <p14:creationId xmlns:p14="http://schemas.microsoft.com/office/powerpoint/2010/main" val="30978107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Let’s prove something!</a:t>
            </a:r>
            <a:endParaRPr lang="en-US" dirty="0"/>
          </a:p>
        </p:txBody>
      </p:sp>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 (</a:t>
                </a:r>
                <a:r>
                  <a:rPr lang="en-US" dirty="0" err="1" smtClean="0"/>
                  <a:t>Viete</a:t>
                </a:r>
                <a:r>
                  <a:rPr lang="en-US" dirty="0" smtClean="0"/>
                  <a:t>, 1543)</a:t>
                </a:r>
              </a:p>
              <a:p>
                <a:r>
                  <a:rPr lang="en-US" dirty="0" smtClean="0"/>
                  <a:t>Formulas we’re going to need:</a:t>
                </a:r>
              </a:p>
              <a:p>
                <a:r>
                  <a:rPr lang="en-US" dirty="0" smtClean="0"/>
                  <a:t>Sine double angle formula: </a:t>
                </a:r>
                <a14:m>
                  <m:oMath xmlns:m="http://schemas.openxmlformats.org/officeDocument/2006/math">
                    <m:func>
                      <m:funcPr>
                        <m:ctrlPr>
                          <a:rPr lang="en-US" b="0" i="1" smtClean="0">
                            <a:latin typeface="Cambria Math"/>
                          </a:rPr>
                        </m:ctrlPr>
                      </m:funcPr>
                      <m:fName>
                        <m:r>
                          <m:rPr>
                            <m:sty m:val="p"/>
                          </m:rPr>
                          <a:rPr lang="en-US" b="0" i="0" smtClean="0">
                            <a:latin typeface="Cambria Math"/>
                          </a:rPr>
                          <m:t>sin</m:t>
                        </m:r>
                      </m:fName>
                      <m:e>
                        <m:r>
                          <a:rPr lang="en-US" b="0" i="1" smtClean="0">
                            <a:latin typeface="Cambria Math"/>
                          </a:rPr>
                          <m:t>2</m:t>
                        </m:r>
                        <m:r>
                          <a:rPr lang="en-US" b="0" i="1" smtClean="0">
                            <a:latin typeface="Cambria Math"/>
                          </a:rPr>
                          <m:t>𝑥</m:t>
                        </m:r>
                      </m:e>
                    </m:func>
                    <m:r>
                      <a:rPr lang="en-US" b="0" i="1" smtClean="0">
                        <a:latin typeface="Cambria Math"/>
                      </a:rPr>
                      <m:t>=2</m:t>
                    </m:r>
                    <m:func>
                      <m:funcPr>
                        <m:ctrlPr>
                          <a:rPr lang="en-US" b="0" i="1" smtClean="0">
                            <a:latin typeface="Cambria Math"/>
                          </a:rPr>
                        </m:ctrlPr>
                      </m:funcPr>
                      <m:fName>
                        <m:r>
                          <m:rPr>
                            <m:sty m:val="p"/>
                          </m:rPr>
                          <a:rPr lang="en-US" b="0" i="0" smtClean="0">
                            <a:latin typeface="Cambria Math"/>
                          </a:rPr>
                          <m:t>sin</m:t>
                        </m:r>
                      </m:fName>
                      <m:e>
                        <m:r>
                          <a:rPr lang="en-US" b="0" i="1" smtClean="0">
                            <a:latin typeface="Cambria Math"/>
                          </a:rPr>
                          <m:t>𝑥</m:t>
                        </m:r>
                        <m:func>
                          <m:funcPr>
                            <m:ctrlPr>
                              <a:rPr lang="en-US" b="0" i="1" smtClean="0">
                                <a:latin typeface="Cambria Math"/>
                              </a:rPr>
                            </m:ctrlPr>
                          </m:funcPr>
                          <m:fName>
                            <m:r>
                              <m:rPr>
                                <m:sty m:val="p"/>
                              </m:rPr>
                              <a:rPr lang="en-US" b="0" i="0" smtClean="0">
                                <a:latin typeface="Cambria Math"/>
                              </a:rPr>
                              <m:t>cos</m:t>
                            </m:r>
                          </m:fName>
                          <m:e>
                            <m:r>
                              <a:rPr lang="en-US" b="0" i="1" smtClean="0">
                                <a:latin typeface="Cambria Math"/>
                              </a:rPr>
                              <m:t>𝑥</m:t>
                            </m:r>
                          </m:e>
                        </m:func>
                      </m:e>
                    </m:func>
                  </m:oMath>
                </a14:m>
                <a:endParaRPr lang="en-US" b="0" dirty="0" smtClean="0"/>
              </a:p>
              <a:p>
                <a:r>
                  <a:rPr lang="en-US" dirty="0" smtClean="0"/>
                  <a:t>Cosine half angle formula: </a:t>
                </a:r>
                <a14:m>
                  <m:oMath xmlns:m="http://schemas.openxmlformats.org/officeDocument/2006/math">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r>
                      <a:rPr lang="en-US" b="0" i="1" smtClean="0">
                        <a:latin typeface="Cambria Math"/>
                      </a:rPr>
                      <m:t>=</m:t>
                    </m:r>
                    <m:rad>
                      <m:radPr>
                        <m:degHide m:val="on"/>
                        <m:ctrlPr>
                          <a:rPr lang="en-US" b="0" i="1" smtClean="0">
                            <a:latin typeface="Cambria Math"/>
                          </a:rPr>
                        </m:ctrlPr>
                      </m:radPr>
                      <m:deg/>
                      <m:e>
                        <m:f>
                          <m:fPr>
                            <m:ctrlPr>
                              <a:rPr lang="en-US" b="0" i="1" smtClean="0">
                                <a:latin typeface="Cambria Math"/>
                              </a:rPr>
                            </m:ctrlPr>
                          </m:fPr>
                          <m:num>
                            <m:r>
                              <a:rPr lang="en-US" b="0" i="1" smtClean="0">
                                <a:latin typeface="Cambria Math"/>
                              </a:rPr>
                              <m:t>1+</m:t>
                            </m:r>
                            <m:func>
                              <m:funcPr>
                                <m:ctrlPr>
                                  <a:rPr lang="en-US" b="0" i="1" smtClean="0">
                                    <a:latin typeface="Cambria Math"/>
                                  </a:rPr>
                                </m:ctrlPr>
                              </m:funcPr>
                              <m:fName>
                                <m:r>
                                  <m:rPr>
                                    <m:sty m:val="p"/>
                                  </m:rPr>
                                  <a:rPr lang="en-US" b="0" i="0" smtClean="0">
                                    <a:latin typeface="Cambria Math"/>
                                  </a:rPr>
                                  <m:t>cos</m:t>
                                </m:r>
                              </m:fName>
                              <m:e>
                                <m:r>
                                  <a:rPr lang="en-US" b="0" i="1" smtClean="0">
                                    <a:latin typeface="Cambria Math"/>
                                  </a:rPr>
                                  <m:t>𝑥</m:t>
                                </m:r>
                              </m:e>
                            </m:func>
                          </m:num>
                          <m:den>
                            <m:r>
                              <a:rPr lang="en-US" b="0" i="1" smtClean="0">
                                <a:latin typeface="Cambria Math"/>
                              </a:rPr>
                              <m:t>2</m:t>
                            </m:r>
                          </m:den>
                        </m:f>
                      </m:e>
                    </m:rad>
                  </m:oMath>
                </a14:m>
                <a:endParaRPr lang="en-US" b="0" dirty="0" smtClean="0"/>
              </a:p>
              <a:p>
                <a:r>
                  <a:rPr lang="en-US" dirty="0" smtClean="0"/>
                  <a:t>A basic result from calculus: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𝑥</m:t>
                            </m:r>
                            <m:r>
                              <a:rPr lang="en-US" b="0" i="1" smtClean="0">
                                <a:latin typeface="Cambria Math"/>
                              </a:rPr>
                              <m:t>→0</m:t>
                            </m:r>
                          </m:lim>
                        </m:limLow>
                      </m:fName>
                      <m:e>
                        <m:f>
                          <m:fPr>
                            <m:ctrlPr>
                              <a:rPr lang="en-US" b="0" i="1" smtClean="0">
                                <a:latin typeface="Cambria Math"/>
                              </a:rPr>
                            </m:ctrlPr>
                          </m:fPr>
                          <m:num>
                            <m:func>
                              <m:funcPr>
                                <m:ctrlPr>
                                  <a:rPr lang="en-US" b="0" i="1" smtClean="0">
                                    <a:latin typeface="Cambria Math"/>
                                  </a:rPr>
                                </m:ctrlPr>
                              </m:funcPr>
                              <m:fName>
                                <m:r>
                                  <m:rPr>
                                    <m:sty m:val="p"/>
                                  </m:rPr>
                                  <a:rPr lang="en-US" b="0" i="0" smtClean="0">
                                    <a:latin typeface="Cambria Math"/>
                                  </a:rPr>
                                  <m:t>sin</m:t>
                                </m:r>
                              </m:fName>
                              <m:e>
                                <m:r>
                                  <a:rPr lang="en-US" b="0" i="1" smtClean="0">
                                    <a:latin typeface="Cambria Math"/>
                                  </a:rPr>
                                  <m:t>𝑥</m:t>
                                </m:r>
                              </m:e>
                            </m:func>
                          </m:num>
                          <m:den>
                            <m:r>
                              <a:rPr lang="en-US" b="0" i="1" smtClean="0">
                                <a:latin typeface="Cambria Math"/>
                              </a:rPr>
                              <m:t>𝑥</m:t>
                            </m:r>
                          </m:den>
                        </m:f>
                      </m:e>
                    </m:func>
                    <m:r>
                      <a:rPr lang="en-US" b="0" i="1" smtClean="0">
                        <a:latin typeface="Cambria Math"/>
                      </a:rPr>
                      <m:t>=1</m:t>
                    </m:r>
                  </m:oMath>
                </a14:m>
                <a:endParaRPr lang="en-US"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2"/>
                <a:stretch>
                  <a:fillRect l="-963"/>
                </a:stretch>
              </a:blipFill>
            </p:spPr>
            <p:txBody>
              <a:bodyPr/>
              <a:lstStyle/>
              <a:p>
                <a:r>
                  <a:rPr lang="en-US">
                    <a:noFill/>
                  </a:rPr>
                  <a:t> </a:t>
                </a:r>
              </a:p>
            </p:txBody>
          </p:sp>
        </mc:Fallback>
      </mc:AlternateContent>
    </p:spTree>
    <p:extLst>
      <p:ext uri="{BB962C8B-B14F-4D97-AF65-F5344CB8AC3E}">
        <p14:creationId xmlns:p14="http://schemas.microsoft.com/office/powerpoint/2010/main" val="31575336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normAutofit/>
              </a:bodyPr>
              <a:lstStyle/>
              <a:p>
                <a:pPr marL="0" indent="0">
                  <a:buNone/>
                </a:pPr>
                <a:r>
                  <a:rPr lang="en-US" dirty="0" smtClean="0"/>
                  <a:t>We start by iterating the double angle formula:</a:t>
                </a:r>
                <a:endParaRPr lang="en-US" dirty="0"/>
              </a:p>
              <a:p>
                <a:pPr marL="0" indent="0">
                  <a:buNone/>
                </a:pPr>
                <a:r>
                  <a:rPr lang="en-US" b="0" dirty="0" smtClean="0"/>
                  <a:t>	</a:t>
                </a:r>
                <a14:m>
                  <m:oMath xmlns:m="http://schemas.openxmlformats.org/officeDocument/2006/math">
                    <m:func>
                      <m:funcPr>
                        <m:ctrlPr>
                          <a:rPr lang="en-US" b="0" i="1" smtClean="0">
                            <a:latin typeface="Cambria Math"/>
                          </a:rPr>
                        </m:ctrlPr>
                      </m:funcPr>
                      <m:fName>
                        <m:r>
                          <m:rPr>
                            <m:sty m:val="p"/>
                          </m:rPr>
                          <a:rPr lang="en-US" b="0" i="0" smtClean="0">
                            <a:latin typeface="Cambria Math"/>
                          </a:rPr>
                          <m:t>sin</m:t>
                        </m:r>
                      </m:fName>
                      <m:e>
                        <m:r>
                          <a:rPr lang="en-US" b="0" i="1" smtClean="0">
                            <a:latin typeface="Cambria Math"/>
                          </a:rPr>
                          <m:t>𝑥</m:t>
                        </m:r>
                        <m:r>
                          <a:rPr lang="en-US" b="0" i="1" smtClean="0">
                            <a:latin typeface="Cambria Math"/>
                          </a:rPr>
                          <m:t>=</m:t>
                        </m:r>
                      </m:e>
                    </m:func>
                    <m:r>
                      <a:rPr lang="en-US" b="0" i="1" smtClean="0">
                        <a:latin typeface="Cambria Math"/>
                      </a:rPr>
                      <m:t>2</m:t>
                    </m:r>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oMath>
                </a14:m>
                <a:endParaRPr lang="en-US" dirty="0" smtClean="0"/>
              </a:p>
              <a:p>
                <a:pPr marL="0" indent="0">
                  <a:buNone/>
                </a:pPr>
                <a:r>
                  <a:rPr lang="en-US" b="0" dirty="0" smtClean="0"/>
                  <a:t>		</a:t>
                </a:r>
                <a14:m>
                  <m:oMath xmlns:m="http://schemas.openxmlformats.org/officeDocument/2006/math">
                    <m:r>
                      <a:rPr lang="en-US" b="0" i="1" smtClean="0">
                        <a:latin typeface="Cambria Math"/>
                      </a:rPr>
                      <m:t>=4</m:t>
                    </m:r>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𝑥</m:t>
                            </m:r>
                          </m:num>
                          <m:den>
                            <m:r>
                              <a:rPr lang="en-US" b="0" i="1" smtClean="0">
                                <a:latin typeface="Cambria Math"/>
                              </a:rPr>
                              <m:t>4</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4</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oMath>
                </a14:m>
                <a:endParaRPr lang="en-US" dirty="0" smtClean="0"/>
              </a:p>
              <a:p>
                <a:pPr marL="0" indent="0">
                  <a:buNone/>
                </a:pPr>
                <a:r>
                  <a:rPr lang="en-US" b="0" dirty="0" smtClean="0"/>
                  <a:t>		</a:t>
                </a:r>
                <a14:m>
                  <m:oMath xmlns:m="http://schemas.openxmlformats.org/officeDocument/2006/math">
                    <m:r>
                      <a:rPr lang="en-US" b="0" i="1" smtClean="0">
                        <a:latin typeface="Cambria Math"/>
                      </a:rPr>
                      <m:t>=8</m:t>
                    </m:r>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𝑥</m:t>
                            </m:r>
                          </m:num>
                          <m:den>
                            <m:r>
                              <a:rPr lang="en-US" b="0" i="1" smtClean="0">
                                <a:latin typeface="Cambria Math"/>
                              </a:rPr>
                              <m:t>8</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8</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4</m:t>
                            </m:r>
                          </m:den>
                        </m:f>
                      </m:e>
                    </m:func>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oMath>
                </a14:m>
                <a:endParaRPr lang="en-US" b="0" dirty="0" smtClean="0"/>
              </a:p>
              <a:p>
                <a:pPr marL="0" indent="0">
                  <a:buNone/>
                </a:pPr>
                <a:r>
                  <a:rPr lang="en-US" b="0" dirty="0" smtClean="0"/>
                  <a:t>		</a:t>
                </a:r>
                <a14:m>
                  <m:oMath xmlns:m="http://schemas.openxmlformats.org/officeDocument/2006/math">
                    <m:r>
                      <a:rPr lang="en-US" b="0" i="1" smtClean="0">
                        <a:latin typeface="Cambria Math"/>
                      </a:rPr>
                      <m:t>=…</m:t>
                    </m:r>
                  </m:oMath>
                </a14:m>
                <a:endParaRPr lang="en-US" dirty="0" smtClean="0"/>
              </a:p>
              <a:p>
                <a:pPr marL="400050" lvl="1" indent="0">
                  <a:buNone/>
                </a:pPr>
                <a:r>
                  <a:rPr lang="en-US" sz="2400" b="0" dirty="0" smtClean="0"/>
                  <a:t>		</a:t>
                </a:r>
                <a14:m>
                  <m:oMath xmlns:m="http://schemas.openxmlformats.org/officeDocument/2006/math">
                    <m:r>
                      <a:rPr lang="en-US" sz="2400" b="0" i="1" smtClean="0">
                        <a:latin typeface="Cambria Math"/>
                      </a:rPr>
                      <m:t>=</m:t>
                    </m:r>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func>
                      <m:funcPr>
                        <m:ctrlPr>
                          <a:rPr lang="en-US" sz="2400" b="0" i="1" smtClean="0">
                            <a:latin typeface="Cambria Math"/>
                          </a:rPr>
                        </m:ctrlPr>
                      </m:funcPr>
                      <m:fName>
                        <m:r>
                          <m:rPr>
                            <m:sty m:val="p"/>
                          </m:rPr>
                          <a:rPr lang="en-US" sz="2400" b="0" i="0" smtClean="0">
                            <a:latin typeface="Cambria Math"/>
                          </a:rPr>
                          <m:t>sin</m:t>
                        </m:r>
                      </m:fName>
                      <m:e>
                        <m:f>
                          <m:fPr>
                            <m:ctrlPr>
                              <a:rPr lang="en-US" sz="2400" b="0" i="1" smtClean="0">
                                <a:latin typeface="Cambria Math"/>
                              </a:rPr>
                            </m:ctrlPr>
                          </m:fPr>
                          <m:num>
                            <m:r>
                              <a:rPr lang="en-US" sz="2400" b="0" i="1" smtClean="0">
                                <a:latin typeface="Cambria Math"/>
                              </a:rPr>
                              <m:t>𝑥</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den>
                        </m:f>
                      </m:e>
                    </m:func>
                    <m:nary>
                      <m:naryPr>
                        <m:chr m:val="∏"/>
                        <m:ctrlPr>
                          <a:rPr lang="en-US" sz="2400" b="0" i="1" smtClean="0">
                            <a:latin typeface="Cambria Math"/>
                          </a:rPr>
                        </m:ctrlPr>
                      </m:naryPr>
                      <m:sub>
                        <m:r>
                          <m:rPr>
                            <m:brk m:alnAt="23"/>
                          </m:rPr>
                          <a:rPr lang="en-US" sz="2400" b="0" i="1" smtClean="0">
                            <a:latin typeface="Cambria Math"/>
                          </a:rPr>
                          <m:t>𝑖</m:t>
                        </m:r>
                        <m:r>
                          <a:rPr lang="en-US" sz="2400" b="0" i="1" smtClean="0">
                            <a:latin typeface="Cambria Math"/>
                          </a:rPr>
                          <m:t>=1</m:t>
                        </m:r>
                      </m:sub>
                      <m:sup>
                        <m:r>
                          <a:rPr lang="en-US" sz="2400" b="0" i="1" smtClean="0">
                            <a:latin typeface="Cambria Math"/>
                          </a:rPr>
                          <m:t>𝑛</m:t>
                        </m:r>
                      </m:sup>
                      <m:e>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𝑥</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𝑖</m:t>
                                    </m:r>
                                  </m:sup>
                                </m:sSup>
                              </m:den>
                            </m:f>
                          </m:e>
                        </m:func>
                      </m:e>
                    </m:nary>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111" t="-1078"/>
                </a:stretch>
              </a:blipFill>
            </p:spPr>
            <p:txBody>
              <a:bodyPr/>
              <a:lstStyle/>
              <a:p>
                <a:r>
                  <a:rPr lang="en-US">
                    <a:noFill/>
                  </a:rPr>
                  <a:t> </a:t>
                </a:r>
              </a:p>
            </p:txBody>
          </p:sp>
        </mc:Fallback>
      </mc:AlternateContent>
    </p:spTree>
    <p:extLst>
      <p:ext uri="{BB962C8B-B14F-4D97-AF65-F5344CB8AC3E}">
        <p14:creationId xmlns:p14="http://schemas.microsoft.com/office/powerpoint/2010/main" val="18210472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b="0" dirty="0" smtClean="0"/>
                  <a:t>	</a:t>
                </a:r>
                <a14:m>
                  <m:oMath xmlns:m="http://schemas.openxmlformats.org/officeDocument/2006/math">
                    <m:func>
                      <m:funcPr>
                        <m:ctrlPr>
                          <a:rPr lang="en-US" b="0" i="1" smtClean="0">
                            <a:latin typeface="Cambria Math"/>
                          </a:rPr>
                        </m:ctrlPr>
                      </m:funcPr>
                      <m:fName>
                        <m:r>
                          <m:rPr>
                            <m:sty m:val="p"/>
                          </m:rPr>
                          <a:rPr lang="en-US" i="0" smtClean="0">
                            <a:latin typeface="Cambria Math"/>
                          </a:rPr>
                          <m:t>sin</m:t>
                        </m:r>
                      </m:fName>
                      <m:e>
                        <m:r>
                          <a:rPr lang="en-US" b="0" i="1" smtClean="0">
                            <a:latin typeface="Cambria Math"/>
                          </a:rPr>
                          <m:t>𝑥</m:t>
                        </m:r>
                      </m:e>
                    </m:func>
                    <m:r>
                      <a:rPr lang="en-US" sz="2400" b="0" i="1" smtClean="0">
                        <a:latin typeface="Cambria Math"/>
                      </a:rPr>
                      <m:t>=</m:t>
                    </m:r>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func>
                      <m:funcPr>
                        <m:ctrlPr>
                          <a:rPr lang="en-US" sz="2400" b="0" i="1" smtClean="0">
                            <a:latin typeface="Cambria Math"/>
                          </a:rPr>
                        </m:ctrlPr>
                      </m:funcPr>
                      <m:fName>
                        <m:r>
                          <m:rPr>
                            <m:sty m:val="p"/>
                          </m:rPr>
                          <a:rPr lang="en-US" sz="2400" b="0" i="0" smtClean="0">
                            <a:latin typeface="Cambria Math"/>
                          </a:rPr>
                          <m:t>sin</m:t>
                        </m:r>
                      </m:fName>
                      <m:e>
                        <m:f>
                          <m:fPr>
                            <m:ctrlPr>
                              <a:rPr lang="en-US" sz="2400" b="0" i="1" smtClean="0">
                                <a:latin typeface="Cambria Math"/>
                              </a:rPr>
                            </m:ctrlPr>
                          </m:fPr>
                          <m:num>
                            <m:r>
                              <a:rPr lang="en-US" sz="2400" b="0" i="1" smtClean="0">
                                <a:latin typeface="Cambria Math"/>
                              </a:rPr>
                              <m:t>𝑥</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den>
                        </m:f>
                      </m:e>
                    </m:func>
                    <m:nary>
                      <m:naryPr>
                        <m:chr m:val="∏"/>
                        <m:ctrlPr>
                          <a:rPr lang="en-US" sz="2400" b="0" i="1" smtClean="0">
                            <a:latin typeface="Cambria Math"/>
                          </a:rPr>
                        </m:ctrlPr>
                      </m:naryPr>
                      <m:sub>
                        <m:r>
                          <m:rPr>
                            <m:brk m:alnAt="23"/>
                          </m:rPr>
                          <a:rPr lang="en-US" sz="2400" b="0" i="1" smtClean="0">
                            <a:latin typeface="Cambria Math"/>
                          </a:rPr>
                          <m:t>𝑖</m:t>
                        </m:r>
                        <m:r>
                          <a:rPr lang="en-US" sz="2400" b="0" i="1" smtClean="0">
                            <a:latin typeface="Cambria Math"/>
                          </a:rPr>
                          <m:t>=1</m:t>
                        </m:r>
                      </m:sub>
                      <m:sup>
                        <m:r>
                          <a:rPr lang="en-US" sz="2400" b="0" i="1" smtClean="0">
                            <a:latin typeface="Cambria Math"/>
                          </a:rPr>
                          <m:t>𝑛</m:t>
                        </m:r>
                      </m:sup>
                      <m:e>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𝑥</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𝑖</m:t>
                                    </m:r>
                                  </m:sup>
                                </m:sSup>
                              </m:den>
                            </m:f>
                          </m:e>
                        </m:func>
                      </m:e>
                    </m:nary>
                  </m:oMath>
                </a14:m>
                <a:endParaRPr lang="en-US" sz="2400" dirty="0" smtClean="0"/>
              </a:p>
              <a:p>
                <a:pPr marL="0" indent="0">
                  <a:buNone/>
                </a:pPr>
                <a:r>
                  <a:rPr lang="en-US" sz="2400" dirty="0" smtClean="0"/>
                  <a:t>Equivalently, we write</a:t>
                </a:r>
              </a:p>
              <a:p>
                <a:pPr marL="0" indent="0">
                  <a:buNone/>
                </a:pPr>
                <a:r>
                  <a:rPr lang="en-US" sz="2400" b="0" dirty="0" smtClean="0"/>
                  <a:t>	</a:t>
                </a:r>
                <a14:m>
                  <m:oMath xmlns:m="http://schemas.openxmlformats.org/officeDocument/2006/math">
                    <m:f>
                      <m:fPr>
                        <m:ctrlPr>
                          <a:rPr lang="en-US" sz="2400" b="0" i="1" smtClean="0">
                            <a:latin typeface="Cambria Math"/>
                          </a:rPr>
                        </m:ctrlPr>
                      </m:fPr>
                      <m:num>
                        <m:func>
                          <m:funcPr>
                            <m:ctrlPr>
                              <a:rPr lang="en-US" sz="2400" b="0" i="1" smtClean="0">
                                <a:latin typeface="Cambria Math"/>
                              </a:rPr>
                            </m:ctrlPr>
                          </m:funcPr>
                          <m:fName>
                            <m:r>
                              <m:rPr>
                                <m:sty m:val="p"/>
                              </m:rPr>
                              <a:rPr lang="en-US" sz="2400" b="0" i="0" smtClean="0">
                                <a:latin typeface="Cambria Math"/>
                              </a:rPr>
                              <m:t>sin</m:t>
                            </m:r>
                          </m:fName>
                          <m:e>
                            <m:r>
                              <a:rPr lang="en-US" sz="2400" b="0" i="1" smtClean="0">
                                <a:latin typeface="Cambria Math"/>
                              </a:rPr>
                              <m:t>𝑥</m:t>
                            </m:r>
                          </m:e>
                        </m:func>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func>
                          <m:funcPr>
                            <m:ctrlPr>
                              <a:rPr lang="en-US" sz="2400" b="0" i="1" smtClean="0">
                                <a:latin typeface="Cambria Math"/>
                              </a:rPr>
                            </m:ctrlPr>
                          </m:funcPr>
                          <m:fName>
                            <m:r>
                              <m:rPr>
                                <m:sty m:val="p"/>
                              </m:rPr>
                              <a:rPr lang="en-US" sz="2400" b="0" i="0" smtClean="0">
                                <a:latin typeface="Cambria Math"/>
                              </a:rPr>
                              <m:t>sin</m:t>
                            </m:r>
                          </m:fName>
                          <m:e>
                            <m:f>
                              <m:fPr>
                                <m:ctrlPr>
                                  <a:rPr lang="en-US" sz="2400" b="0" i="1" smtClean="0">
                                    <a:latin typeface="Cambria Math"/>
                                  </a:rPr>
                                </m:ctrlPr>
                              </m:fPr>
                              <m:num>
                                <m:r>
                                  <a:rPr lang="en-US" sz="2400" b="0" i="1" smtClean="0">
                                    <a:latin typeface="Cambria Math"/>
                                  </a:rPr>
                                  <m:t>𝑥</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𝑛</m:t>
                                    </m:r>
                                  </m:sup>
                                </m:sSup>
                              </m:den>
                            </m:f>
                          </m:e>
                        </m:func>
                      </m:den>
                    </m:f>
                    <m:r>
                      <a:rPr lang="en-US" sz="2400" b="0" i="1" smtClean="0">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=1</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smtClean="0"/>
                  <a:t>Dividing both sides:</a:t>
                </a:r>
              </a:p>
              <a:p>
                <a:pPr marL="0" indent="0">
                  <a:buNone/>
                </a:pPr>
                <a:r>
                  <a:rPr lang="en-US" b="0" dirty="0" smtClean="0"/>
                  <a:t>	</a:t>
                </a:r>
                <a14:m>
                  <m:oMath xmlns:m="http://schemas.openxmlformats.org/officeDocument/2006/math">
                    <m:f>
                      <m:fPr>
                        <m:ctrlPr>
                          <a:rPr lang="en-US" b="0" i="1" smtClean="0">
                            <a:latin typeface="Cambria Math"/>
                          </a:rPr>
                        </m:ctrlPr>
                      </m:fPr>
                      <m:num>
                        <m:func>
                          <m:funcPr>
                            <m:ctrlPr>
                              <a:rPr lang="en-US" b="0" i="1" smtClean="0">
                                <a:latin typeface="Cambria Math"/>
                              </a:rPr>
                            </m:ctrlPr>
                          </m:funcPr>
                          <m:fName>
                            <m:r>
                              <m:rPr>
                                <m:sty m:val="p"/>
                              </m:rPr>
                              <a:rPr lang="en-US" b="0" i="0" smtClean="0">
                                <a:latin typeface="Cambria Math"/>
                              </a:rPr>
                              <m:t>sin</m:t>
                            </m:r>
                          </m:fName>
                          <m:e>
                            <m:r>
                              <a:rPr lang="en-US" b="0" i="1" smtClean="0">
                                <a:latin typeface="Cambria Math"/>
                              </a:rPr>
                              <m:t>𝑥</m:t>
                            </m:r>
                          </m:e>
                        </m:func>
                      </m:num>
                      <m:den>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den>
                    </m:f>
                    <m:f>
                      <m:fPr>
                        <m:ctrlPr>
                          <a:rPr lang="en-US" i="1">
                            <a:latin typeface="Cambria Math"/>
                          </a:rPr>
                        </m:ctrlPr>
                      </m:fPr>
                      <m:num>
                        <m:r>
                          <a:rPr lang="en-US" b="0" i="1" smtClean="0">
                            <a:latin typeface="Cambria Math"/>
                          </a:rPr>
                          <m:t>1</m:t>
                        </m:r>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smtClean="0"/>
                  <a:t>Using the double angle formula again:</a:t>
                </a:r>
              </a:p>
              <a:p>
                <a:pPr marL="0" indent="0">
                  <a:buNone/>
                </a:pPr>
                <a:r>
                  <a:rPr lang="en-US" b="0" dirty="0" smtClean="0"/>
                  <a:t>	</a:t>
                </a:r>
                <a14:m>
                  <m:oMath xmlns:m="http://schemas.openxmlformats.org/officeDocument/2006/math">
                    <m:f>
                      <m:fPr>
                        <m:ctrlPr>
                          <a:rPr lang="en-US" b="0" i="1" smtClean="0">
                            <a:latin typeface="Cambria Math"/>
                          </a:rPr>
                        </m:ctrlPr>
                      </m:fPr>
                      <m:num>
                        <m:func>
                          <m:funcPr>
                            <m:ctrlPr>
                              <a:rPr lang="en-US" b="0" i="1" smtClean="0">
                                <a:latin typeface="Cambria Math"/>
                              </a:rPr>
                            </m:ctrlPr>
                          </m:funcPr>
                          <m:fName>
                            <m:r>
                              <a:rPr lang="en-US" b="0" i="0" smtClean="0">
                                <a:latin typeface="Cambria Math"/>
                              </a:rPr>
                              <m:t>2</m:t>
                            </m:r>
                            <m:r>
                              <m:rPr>
                                <m:sty m:val="p"/>
                              </m:rPr>
                              <a:rPr lang="en-US" b="0" i="0" smtClean="0">
                                <a:latin typeface="Cambria Math"/>
                              </a:rPr>
                              <m:t>sin</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e>
                        </m:func>
                      </m:num>
                      <m:den>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den>
                    </m:f>
                    <m:f>
                      <m:fPr>
                        <m:ctrlPr>
                          <a:rPr lang="en-US" i="1">
                            <a:latin typeface="Cambria Math"/>
                          </a:rPr>
                        </m:ctrlPr>
                      </m:fPr>
                      <m:num>
                        <m:r>
                          <a:rPr lang="en-US" b="0" i="1" smtClean="0">
                            <a:latin typeface="Cambria Math"/>
                          </a:rPr>
                          <m:t>1</m:t>
                        </m:r>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111"/>
                </a:stretch>
              </a:blipFill>
            </p:spPr>
            <p:txBody>
              <a:bodyPr/>
              <a:lstStyle/>
              <a:p>
                <a:r>
                  <a:rPr lang="en-US">
                    <a:noFill/>
                  </a:rPr>
                  <a:t> </a:t>
                </a:r>
              </a:p>
            </p:txBody>
          </p:sp>
        </mc:Fallback>
      </mc:AlternateContent>
    </p:spTree>
    <p:extLst>
      <p:ext uri="{BB962C8B-B14F-4D97-AF65-F5344CB8AC3E}">
        <p14:creationId xmlns:p14="http://schemas.microsoft.com/office/powerpoint/2010/main" val="2229739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p:txBody>
              <a:bodyPr/>
              <a:lstStyle/>
              <a:p>
                <a:pPr marL="0" indent="0">
                  <a:buNone/>
                </a:pPr>
                <a:r>
                  <a:rPr lang="en-US" b="0" dirty="0" smtClean="0"/>
                  <a:t>	</a:t>
                </a:r>
                <a14:m>
                  <m:oMath xmlns:m="http://schemas.openxmlformats.org/officeDocument/2006/math">
                    <m:f>
                      <m:fPr>
                        <m:ctrlPr>
                          <a:rPr lang="en-US" b="0" i="1" smtClean="0">
                            <a:latin typeface="Cambria Math"/>
                          </a:rPr>
                        </m:ctrlPr>
                      </m:fPr>
                      <m:num>
                        <m:func>
                          <m:funcPr>
                            <m:ctrlPr>
                              <a:rPr lang="en-US" b="0" i="1" smtClean="0">
                                <a:latin typeface="Cambria Math"/>
                              </a:rPr>
                            </m:ctrlPr>
                          </m:funcPr>
                          <m:fName>
                            <m:r>
                              <a:rPr lang="en-US" b="0" i="0" smtClean="0">
                                <a:latin typeface="Cambria Math"/>
                              </a:rPr>
                              <m:t>2</m:t>
                            </m:r>
                            <m:r>
                              <m:rPr>
                                <m:sty m:val="p"/>
                              </m:rPr>
                              <a:rPr lang="en-US" b="0" i="0" smtClean="0">
                                <a:latin typeface="Cambria Math"/>
                              </a:rPr>
                              <m:t>sin</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e>
                        </m:func>
                      </m:num>
                      <m:den>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𝑥</m:t>
                                </m:r>
                              </m:num>
                              <m:den>
                                <m:r>
                                  <a:rPr lang="en-US" b="0" i="1" smtClean="0">
                                    <a:latin typeface="Cambria Math"/>
                                  </a:rPr>
                                  <m:t>2</m:t>
                                </m:r>
                              </m:den>
                            </m:f>
                          </m:e>
                        </m:func>
                      </m:den>
                    </m:f>
                    <m:f>
                      <m:fPr>
                        <m:ctrlPr>
                          <a:rPr lang="en-US" i="1">
                            <a:latin typeface="Cambria Math"/>
                          </a:rPr>
                        </m:ctrlPr>
                      </m:fPr>
                      <m:num>
                        <m:r>
                          <a:rPr lang="en-US" b="0" i="1" smtClean="0">
                            <a:latin typeface="Cambria Math"/>
                          </a:rPr>
                          <m:t>1</m:t>
                        </m:r>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i="1">
                                    <a:latin typeface="Cambria Math"/>
                                  </a:rPr>
                                  <m:t>𝑥</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smtClean="0"/>
                  <a:t>Substituting </a:t>
                </a:r>
                <a14:m>
                  <m:oMath xmlns:m="http://schemas.openxmlformats.org/officeDocument/2006/math">
                    <m:r>
                      <a:rPr lang="en-US" b="0" i="1" smtClean="0">
                        <a:latin typeface="Cambria Math"/>
                      </a:rPr>
                      <m:t>𝜋</m:t>
                    </m:r>
                  </m:oMath>
                </a14:m>
                <a:r>
                  <a:rPr lang="en-US" sz="2400" dirty="0" smtClean="0"/>
                  <a:t> for x:</a:t>
                </a:r>
              </a:p>
              <a:p>
                <a:pPr marL="0" indent="0">
                  <a:buNone/>
                </a:pPr>
                <a:r>
                  <a:rPr lang="en-US" b="0" dirty="0" smtClean="0"/>
                  <a:t>	</a:t>
                </a:r>
                <a14:m>
                  <m:oMath xmlns:m="http://schemas.openxmlformats.org/officeDocument/2006/math">
                    <m:f>
                      <m:fPr>
                        <m:ctrlPr>
                          <a:rPr lang="en-US" i="1">
                            <a:latin typeface="Cambria Math"/>
                          </a:rPr>
                        </m:ctrlPr>
                      </m:fPr>
                      <m:num>
                        <m:r>
                          <a:rPr lang="en-US" b="0" i="1" smtClean="0">
                            <a:latin typeface="Cambria Math"/>
                          </a:rPr>
                          <m:t>2</m:t>
                        </m:r>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𝜋</m:t>
                                </m:r>
                              </m:num>
                              <m:den>
                                <m:r>
                                  <a:rPr lang="en-US" b="0" i="1" smtClean="0">
                                    <a:latin typeface="Cambria Math"/>
                                  </a:rPr>
                                  <m:t>2</m:t>
                                </m:r>
                              </m:den>
                            </m:f>
                          </m:e>
                        </m:func>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2</m:t>
                        </m:r>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endParaRPr lang="en-US" sz="2400" dirty="0"/>
              </a:p>
            </p:txBody>
          </p:sp>
        </mc:Choice>
        <mc:Fallback>
          <p:sp>
            <p:nvSpPr>
              <p:cNvPr id="3" name="Content Placeholder 2"/>
              <p:cNvSpPr>
                <a:spLocks noGrp="1" noRot="1" noChangeAspect="1" noMove="1" noResize="1" noEditPoints="1" noAdjustHandles="1" noChangeArrowheads="1" noChangeShapeType="1" noTextEdit="1"/>
              </p:cNvSpPr>
              <p:nvPr>
                <p:ph idx="1"/>
              </p:nvPr>
            </p:nvSpPr>
            <p:spPr>
              <a:blipFill rotWithShape="1">
                <a:blip r:embed="rId3"/>
                <a:stretch>
                  <a:fillRect l="-1111"/>
                </a:stretch>
              </a:blipFill>
            </p:spPr>
            <p:txBody>
              <a:bodyPr/>
              <a:lstStyle/>
              <a:p>
                <a:r>
                  <a:rPr lang="en-US">
                    <a:noFill/>
                  </a:rPr>
                  <a:t> </a:t>
                </a:r>
              </a:p>
            </p:txBody>
          </p:sp>
        </mc:Fallback>
      </mc:AlternateContent>
    </p:spTree>
    <p:extLst>
      <p:ext uri="{BB962C8B-B14F-4D97-AF65-F5344CB8AC3E}">
        <p14:creationId xmlns:p14="http://schemas.microsoft.com/office/powerpoint/2010/main" val="11218221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dirty="0" smtClean="0"/>
                  <a:t>	</a:t>
                </a:r>
                <a14:m>
                  <m:oMath xmlns:m="http://schemas.openxmlformats.org/officeDocument/2006/math">
                    <m:f>
                      <m:fPr>
                        <m:ctrlPr>
                          <a:rPr lang="en-US" i="1" smtClean="0">
                            <a:latin typeface="Cambria Math"/>
                          </a:rPr>
                        </m:ctrlPr>
                      </m:fPr>
                      <m:num>
                        <m:r>
                          <a:rPr lang="en-US" b="0" i="1" smtClean="0">
                            <a:latin typeface="Cambria Math"/>
                          </a:rPr>
                          <m:t>2</m:t>
                        </m:r>
                      </m:num>
                      <m:den>
                        <m:sSup>
                          <m:sSupPr>
                            <m:ctrlPr>
                              <a:rPr lang="en-US" i="1">
                                <a:latin typeface="Cambria Math"/>
                              </a:rPr>
                            </m:ctrlPr>
                          </m:sSupPr>
                          <m:e>
                            <m:r>
                              <a:rPr lang="en-US" i="1">
                                <a:latin typeface="Cambria Math"/>
                              </a:rPr>
                              <m:t>2</m:t>
                            </m:r>
                          </m:e>
                          <m:sup>
                            <m:r>
                              <a:rPr lang="en-US" i="1">
                                <a:latin typeface="Cambria Math"/>
                              </a:rPr>
                              <m:t>𝑛</m:t>
                            </m:r>
                          </m:sup>
                        </m:sSup>
                        <m:func>
                          <m:funcPr>
                            <m:ctrlPr>
                              <a:rPr lang="en-US" i="1">
                                <a:latin typeface="Cambria Math"/>
                              </a:rPr>
                            </m:ctrlPr>
                          </m:funcPr>
                          <m:fName>
                            <m:r>
                              <m:rPr>
                                <m:sty m:val="p"/>
                              </m:rPr>
                              <a:rPr lang="en-US">
                                <a:latin typeface="Cambria Math"/>
                              </a:rPr>
                              <m:t>sin</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𝑛</m:t>
                                    </m:r>
                                  </m:sup>
                                </m:sSup>
                              </m:den>
                            </m:f>
                          </m:e>
                        </m:func>
                      </m:den>
                    </m:f>
                    <m:r>
                      <a:rPr lang="en-US" i="1">
                        <a:latin typeface="Cambria Math"/>
                      </a:rPr>
                      <m:t>=</m:t>
                    </m:r>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smtClean="0"/>
                  <a:t>Define </a:t>
                </a:r>
                <a14:m>
                  <m:oMath xmlns:m="http://schemas.openxmlformats.org/officeDocument/2006/math">
                    <m:sSub>
                      <m:sSubPr>
                        <m:ctrlPr>
                          <a:rPr lang="en-US" b="0" i="1" smtClean="0">
                            <a:latin typeface="Cambria Math"/>
                          </a:rPr>
                        </m:ctrlPr>
                      </m:sSubPr>
                      <m:e>
                        <m:r>
                          <a:rPr lang="en-US" b="0" i="1" smtClean="0">
                            <a:latin typeface="Cambria Math"/>
                          </a:rPr>
                          <m:t>𝑎</m:t>
                        </m:r>
                      </m:e>
                      <m:sub>
                        <m:r>
                          <a:rPr lang="en-US" b="0" i="1" smtClean="0">
                            <a:latin typeface="Cambria Math"/>
                          </a:rPr>
                          <m:t>𝑖</m:t>
                        </m:r>
                      </m:sub>
                    </m:sSub>
                  </m:oMath>
                </a14:m>
                <a:r>
                  <a:rPr lang="en-US" sz="2400" dirty="0" smtClean="0"/>
                  <a:t> as the sequence where </a:t>
                </a:r>
                <a14:m>
                  <m:oMath xmlns:m="http://schemas.openxmlformats.org/officeDocument/2006/math">
                    <m:sSub>
                      <m:sSubPr>
                        <m:ctrlPr>
                          <a:rPr lang="en-US" sz="2400" b="0" i="1" smtClean="0">
                            <a:latin typeface="Cambria Math"/>
                          </a:rPr>
                        </m:ctrlPr>
                      </m:sSubPr>
                      <m:e>
                        <m:r>
                          <a:rPr lang="en-US" sz="2400" b="0" i="1" smtClean="0">
                            <a:latin typeface="Cambria Math"/>
                          </a:rPr>
                          <m:t>𝑎</m:t>
                        </m:r>
                      </m:e>
                      <m:sub>
                        <m:r>
                          <a:rPr lang="en-US" sz="2400" b="0" i="1" smtClean="0">
                            <a:latin typeface="Cambria Math"/>
                          </a:rPr>
                          <m:t>1</m:t>
                        </m:r>
                      </m:sub>
                    </m:sSub>
                    <m:r>
                      <a:rPr lang="en-US" sz="2400" b="0" i="1" smtClean="0">
                        <a:latin typeface="Cambria Math"/>
                      </a:rPr>
                      <m:t>=</m:t>
                    </m:r>
                    <m:rad>
                      <m:radPr>
                        <m:degHide m:val="on"/>
                        <m:ctrlPr>
                          <a:rPr lang="en-US" sz="2400" b="0" i="1" smtClean="0">
                            <a:latin typeface="Cambria Math"/>
                          </a:rPr>
                        </m:ctrlPr>
                      </m:radPr>
                      <m:deg/>
                      <m:e>
                        <m:r>
                          <a:rPr lang="en-US" sz="2400" b="0" i="1" smtClean="0">
                            <a:latin typeface="Cambria Math"/>
                          </a:rPr>
                          <m:t>2</m:t>
                        </m:r>
                      </m:e>
                    </m:rad>
                  </m:oMath>
                </a14:m>
                <a:r>
                  <a:rPr lang="en-US" sz="2400" dirty="0" smtClean="0"/>
                  <a:t> and </a:t>
                </a:r>
                <a14:m>
                  <m:oMath xmlns:m="http://schemas.openxmlformats.org/officeDocument/2006/math">
                    <m:sSub>
                      <m:sSubPr>
                        <m:ctrlPr>
                          <a:rPr lang="en-US" sz="2400" b="0" i="1" smtClean="0">
                            <a:latin typeface="Cambria Math"/>
                          </a:rPr>
                        </m:ctrlPr>
                      </m:sSubPr>
                      <m:e>
                        <m:r>
                          <a:rPr lang="en-US" sz="2400" b="0" i="1" smtClean="0">
                            <a:latin typeface="Cambria Math"/>
                          </a:rPr>
                          <m:t>𝑎</m:t>
                        </m:r>
                      </m:e>
                      <m:sub>
                        <m:r>
                          <a:rPr lang="en-US" sz="2400" b="0" i="1" smtClean="0">
                            <a:latin typeface="Cambria Math"/>
                          </a:rPr>
                          <m:t>𝑖</m:t>
                        </m:r>
                        <m:r>
                          <a:rPr lang="en-US" sz="2400" b="0" i="1" smtClean="0">
                            <a:latin typeface="Cambria Math"/>
                          </a:rPr>
                          <m:t>+1</m:t>
                        </m:r>
                      </m:sub>
                    </m:sSub>
                    <m:r>
                      <a:rPr lang="en-US" sz="2400" b="0" i="1" smtClean="0">
                        <a:latin typeface="Cambria Math"/>
                      </a:rPr>
                      <m:t>=</m:t>
                    </m:r>
                    <m:rad>
                      <m:radPr>
                        <m:degHide m:val="on"/>
                        <m:ctrlPr>
                          <a:rPr lang="en-US" sz="2400" b="0" i="1" smtClean="0">
                            <a:latin typeface="Cambria Math"/>
                          </a:rPr>
                        </m:ctrlPr>
                      </m:radPr>
                      <m:deg/>
                      <m:e>
                        <m:r>
                          <a:rPr lang="en-US" sz="2400" b="0" i="1" smtClean="0">
                            <a:latin typeface="Cambria Math"/>
                          </a:rPr>
                          <m:t>2+</m:t>
                        </m:r>
                        <m:sSub>
                          <m:sSubPr>
                            <m:ctrlPr>
                              <a:rPr lang="en-US" sz="2400" b="0" i="1" smtClean="0">
                                <a:latin typeface="Cambria Math"/>
                              </a:rPr>
                            </m:ctrlPr>
                          </m:sSubPr>
                          <m:e>
                            <m:r>
                              <a:rPr lang="en-US" sz="2400" b="0" i="1" smtClean="0">
                                <a:latin typeface="Cambria Math"/>
                              </a:rPr>
                              <m:t>𝑎</m:t>
                            </m:r>
                          </m:e>
                          <m:sub>
                            <m:r>
                              <a:rPr lang="en-US" sz="2400" b="0" i="1" smtClean="0">
                                <a:latin typeface="Cambria Math"/>
                              </a:rPr>
                              <m:t>𝑖</m:t>
                            </m:r>
                          </m:sub>
                        </m:sSub>
                      </m:e>
                    </m:rad>
                  </m:oMath>
                </a14:m>
                <a:r>
                  <a:rPr lang="en-US" sz="2400" dirty="0" smtClean="0"/>
                  <a:t>.</a:t>
                </a:r>
              </a:p>
              <a:p>
                <a:pPr marL="0" indent="0">
                  <a:buNone/>
                </a:pPr>
                <a:r>
                  <a:rPr lang="en-US" dirty="0" smtClean="0"/>
                  <a:t>Also define </a:t>
                </a:r>
                <a14:m>
                  <m:oMath xmlns:m="http://schemas.openxmlformats.org/officeDocument/2006/math">
                    <m:sSub>
                      <m:sSubPr>
                        <m:ctrlPr>
                          <a:rPr lang="en-US" b="0" i="1" smtClean="0">
                            <a:latin typeface="Cambria Math"/>
                          </a:rPr>
                        </m:ctrlPr>
                      </m:sSubPr>
                      <m:e>
                        <m:r>
                          <a:rPr lang="en-US" b="0" i="1" smtClean="0">
                            <a:latin typeface="Cambria Math"/>
                          </a:rPr>
                          <m:t>𝑏</m:t>
                        </m:r>
                      </m:e>
                      <m:sub>
                        <m:r>
                          <a:rPr lang="en-US" b="0" i="1" smtClean="0">
                            <a:latin typeface="Cambria Math"/>
                          </a:rPr>
                          <m:t>𝑖</m:t>
                        </m:r>
                      </m:sub>
                    </m:sSub>
                  </m:oMath>
                </a14:m>
                <a:r>
                  <a:rPr lang="en-US" sz="2400" dirty="0" smtClean="0"/>
                  <a:t> as </a:t>
                </a:r>
                <a14:m>
                  <m:oMath xmlns:m="http://schemas.openxmlformats.org/officeDocument/2006/math">
                    <m:r>
                      <a:rPr lang="en-US" sz="2400" b="0" i="1" smtClean="0">
                        <a:latin typeface="Cambria Math"/>
                      </a:rPr>
                      <m:t>2</m:t>
                    </m:r>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𝜋</m:t>
                            </m:r>
                          </m:num>
                          <m:den>
                            <m:sSup>
                              <m:sSupPr>
                                <m:ctrlPr>
                                  <a:rPr lang="en-US" sz="2400" b="0" i="1" smtClean="0">
                                    <a:latin typeface="Cambria Math"/>
                                  </a:rPr>
                                </m:ctrlPr>
                              </m:sSupPr>
                              <m:e>
                                <m:r>
                                  <a:rPr lang="en-US" sz="2400" b="0" i="1" smtClean="0">
                                    <a:latin typeface="Cambria Math"/>
                                  </a:rPr>
                                  <m:t>2</m:t>
                                </m:r>
                              </m:e>
                              <m:sup>
                                <m:r>
                                  <a:rPr lang="en-US" sz="2400" b="0" i="1" smtClean="0">
                                    <a:latin typeface="Cambria Math"/>
                                  </a:rPr>
                                  <m:t>𝑖</m:t>
                                </m:r>
                                <m:r>
                                  <a:rPr lang="en-US" sz="2400" b="0" i="1" smtClean="0">
                                    <a:latin typeface="Cambria Math"/>
                                  </a:rPr>
                                  <m:t>+1</m:t>
                                </m:r>
                              </m:sup>
                            </m:sSup>
                          </m:den>
                        </m:f>
                      </m:e>
                    </m:func>
                  </m:oMath>
                </a14:m>
                <a:r>
                  <a:rPr lang="en-US" sz="2400" dirty="0" smtClean="0"/>
                  <a:t>.</a:t>
                </a:r>
              </a:p>
              <a:p>
                <a:pPr marL="0" indent="0">
                  <a:buNone/>
                </a:pPr>
                <a:r>
                  <a:rPr lang="en-US" dirty="0" smtClean="0"/>
                  <a:t>We take the cosine half angle formula:</a:t>
                </a:r>
              </a:p>
              <a:p>
                <a:pPr marL="0" indent="0">
                  <a:buNone/>
                </a:pPr>
                <a:r>
                  <a:rPr lang="en-US" sz="2400" b="0" dirty="0" smtClean="0"/>
                  <a:t>	</a:t>
                </a:r>
                <a14:m>
                  <m:oMath xmlns:m="http://schemas.openxmlformats.org/officeDocument/2006/math">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𝑥</m:t>
                            </m:r>
                          </m:num>
                          <m:den>
                            <m:r>
                              <a:rPr lang="en-US" sz="2400" b="0" i="1" smtClean="0">
                                <a:latin typeface="Cambria Math"/>
                              </a:rPr>
                              <m:t>2</m:t>
                            </m:r>
                          </m:den>
                        </m:f>
                        <m:r>
                          <a:rPr lang="en-US" sz="2400" b="0" i="1" smtClean="0">
                            <a:latin typeface="Cambria Math"/>
                          </a:rPr>
                          <m:t>=</m:t>
                        </m:r>
                        <m:rad>
                          <m:radPr>
                            <m:degHide m:val="on"/>
                            <m:ctrlPr>
                              <a:rPr lang="en-US" sz="2400" b="0" i="1" smtClean="0">
                                <a:latin typeface="Cambria Math"/>
                              </a:rPr>
                            </m:ctrlPr>
                          </m:radPr>
                          <m:deg/>
                          <m:e>
                            <m:f>
                              <m:fPr>
                                <m:ctrlPr>
                                  <a:rPr lang="en-US" sz="2400" b="0" i="1" smtClean="0">
                                    <a:latin typeface="Cambria Math"/>
                                  </a:rPr>
                                </m:ctrlPr>
                              </m:fPr>
                              <m:num>
                                <m:r>
                                  <a:rPr lang="en-US" sz="2400" b="0" i="1" smtClean="0">
                                    <a:latin typeface="Cambria Math"/>
                                  </a:rPr>
                                  <m:t>1+</m:t>
                                </m:r>
                                <m:func>
                                  <m:funcPr>
                                    <m:ctrlPr>
                                      <a:rPr lang="en-US" sz="2400" b="0" i="1" smtClean="0">
                                        <a:latin typeface="Cambria Math"/>
                                      </a:rPr>
                                    </m:ctrlPr>
                                  </m:funcPr>
                                  <m:fName>
                                    <m:r>
                                      <m:rPr>
                                        <m:sty m:val="p"/>
                                      </m:rPr>
                                      <a:rPr lang="en-US" sz="2400" b="0" i="0" smtClean="0">
                                        <a:latin typeface="Cambria Math"/>
                                      </a:rPr>
                                      <m:t>cos</m:t>
                                    </m:r>
                                  </m:fName>
                                  <m:e>
                                    <m:r>
                                      <a:rPr lang="en-US" sz="2400" b="0" i="1" smtClean="0">
                                        <a:latin typeface="Cambria Math"/>
                                      </a:rPr>
                                      <m:t>𝑥</m:t>
                                    </m:r>
                                  </m:e>
                                </m:func>
                              </m:num>
                              <m:den>
                                <m:r>
                                  <a:rPr lang="en-US" sz="2400" b="0" i="1" smtClean="0">
                                    <a:latin typeface="Cambria Math"/>
                                  </a:rPr>
                                  <m:t>2</m:t>
                                </m:r>
                              </m:den>
                            </m:f>
                          </m:e>
                        </m:rad>
                      </m:e>
                    </m:func>
                  </m:oMath>
                </a14:m>
                <a:endParaRPr lang="en-US" sz="2400" b="0" dirty="0" smtClean="0"/>
              </a:p>
              <a:p>
                <a:pPr marL="0" indent="0">
                  <a:buNone/>
                </a:pPr>
                <a:r>
                  <a:rPr lang="en-US" dirty="0" smtClean="0"/>
                  <a:t>	2</a:t>
                </a:r>
                <a14:m>
                  <m:oMath xmlns:m="http://schemas.openxmlformats.org/officeDocument/2006/math">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i="1">
                                <a:latin typeface="Cambria Math"/>
                              </a:rPr>
                              <m:t>𝑥</m:t>
                            </m:r>
                          </m:num>
                          <m:den>
                            <m:r>
                              <a:rPr lang="en-US" i="1">
                                <a:latin typeface="Cambria Math"/>
                              </a:rPr>
                              <m:t>2</m:t>
                            </m:r>
                          </m:den>
                        </m:f>
                        <m:r>
                          <a:rPr lang="en-US" i="1">
                            <a:latin typeface="Cambria Math"/>
                          </a:rPr>
                          <m:t>=</m:t>
                        </m:r>
                        <m:rad>
                          <m:radPr>
                            <m:degHide m:val="on"/>
                            <m:ctrlPr>
                              <a:rPr lang="en-US" i="1">
                                <a:latin typeface="Cambria Math"/>
                              </a:rPr>
                            </m:ctrlPr>
                          </m:radPr>
                          <m:deg/>
                          <m:e>
                            <m:r>
                              <a:rPr lang="en-US" b="0" i="1" smtClean="0">
                                <a:latin typeface="Cambria Math"/>
                              </a:rPr>
                              <m:t>2+2</m:t>
                            </m:r>
                            <m:func>
                              <m:funcPr>
                                <m:ctrlPr>
                                  <a:rPr lang="en-US" b="0" i="1" smtClean="0">
                                    <a:latin typeface="Cambria Math"/>
                                  </a:rPr>
                                </m:ctrlPr>
                              </m:funcPr>
                              <m:fName>
                                <m:r>
                                  <m:rPr>
                                    <m:sty m:val="p"/>
                                  </m:rPr>
                                  <a:rPr lang="en-US" b="0" i="0" smtClean="0">
                                    <a:latin typeface="Cambria Math"/>
                                  </a:rPr>
                                  <m:t>cos</m:t>
                                </m:r>
                              </m:fName>
                              <m:e>
                                <m:r>
                                  <a:rPr lang="en-US" b="0" i="1" smtClean="0">
                                    <a:latin typeface="Cambria Math"/>
                                  </a:rPr>
                                  <m:t>𝑥</m:t>
                                </m:r>
                              </m:e>
                            </m:func>
                          </m:e>
                        </m:rad>
                      </m:e>
                    </m:func>
                  </m:oMath>
                </a14:m>
                <a:endParaRPr lang="en-US" sz="2400" b="0" i="1" dirty="0" smtClean="0">
                  <a:latin typeface="Cambria Math"/>
                </a:endParaRPr>
              </a:p>
              <a:p>
                <a:pPr marL="0" indent="0">
                  <a:buNone/>
                </a:pPr>
                <a:r>
                  <a:rPr lang="en-US" dirty="0" smtClean="0"/>
                  <a:t>We find that </a:t>
                </a:r>
                <a14:m>
                  <m:oMath xmlns:m="http://schemas.openxmlformats.org/officeDocument/2006/math">
                    <m:sSub>
                      <m:sSubPr>
                        <m:ctrlPr>
                          <a:rPr lang="en-US" b="0" i="1" smtClean="0">
                            <a:latin typeface="Cambria Math"/>
                          </a:rPr>
                        </m:ctrlPr>
                      </m:sSubPr>
                      <m:e>
                        <m:r>
                          <a:rPr lang="en-US" b="0" i="1" smtClean="0">
                            <a:latin typeface="Cambria Math"/>
                          </a:rPr>
                          <m:t>𝑏</m:t>
                        </m:r>
                      </m:e>
                      <m:sub>
                        <m:r>
                          <a:rPr lang="en-US" b="0" i="1" smtClean="0">
                            <a:latin typeface="Cambria Math"/>
                          </a:rPr>
                          <m:t>𝑖</m:t>
                        </m:r>
                      </m:sub>
                    </m:sSub>
                  </m:oMath>
                </a14:m>
                <a:r>
                  <a:rPr lang="en-US" dirty="0" smtClean="0"/>
                  <a:t> also satisfies </a:t>
                </a:r>
                <a14:m>
                  <m:oMath xmlns:m="http://schemas.openxmlformats.org/officeDocument/2006/math">
                    <m:sSub>
                      <m:sSubPr>
                        <m:ctrlPr>
                          <a:rPr lang="en-US" i="1">
                            <a:latin typeface="Cambria Math"/>
                          </a:rPr>
                        </m:ctrlPr>
                      </m:sSubPr>
                      <m:e>
                        <m:r>
                          <a:rPr lang="en-US" b="0" i="1" smtClean="0">
                            <a:latin typeface="Cambria Math"/>
                          </a:rPr>
                          <m:t>𝑏</m:t>
                        </m:r>
                      </m:e>
                      <m:sub>
                        <m:r>
                          <a:rPr lang="en-US" i="1">
                            <a:latin typeface="Cambria Math"/>
                          </a:rPr>
                          <m:t>𝑖</m:t>
                        </m:r>
                        <m:r>
                          <a:rPr lang="en-US" i="1">
                            <a:latin typeface="Cambria Math"/>
                          </a:rPr>
                          <m:t>+1</m:t>
                        </m:r>
                      </m:sub>
                    </m:sSub>
                    <m:r>
                      <a:rPr lang="en-US" i="1">
                        <a:latin typeface="Cambria Math"/>
                      </a:rPr>
                      <m:t>=</m:t>
                    </m:r>
                    <m:rad>
                      <m:radPr>
                        <m:degHide m:val="on"/>
                        <m:ctrlPr>
                          <a:rPr lang="en-US" i="1">
                            <a:latin typeface="Cambria Math"/>
                          </a:rPr>
                        </m:ctrlPr>
                      </m:radPr>
                      <m:deg/>
                      <m:e>
                        <m:r>
                          <a:rPr lang="en-US" i="1">
                            <a:latin typeface="Cambria Math"/>
                          </a:rPr>
                          <m:t>2+</m:t>
                        </m:r>
                        <m:sSub>
                          <m:sSubPr>
                            <m:ctrlPr>
                              <a:rPr lang="en-US" i="1">
                                <a:latin typeface="Cambria Math"/>
                              </a:rPr>
                            </m:ctrlPr>
                          </m:sSubPr>
                          <m:e>
                            <m:r>
                              <a:rPr lang="en-US" b="0" i="1" smtClean="0">
                                <a:latin typeface="Cambria Math"/>
                              </a:rPr>
                              <m:t>𝑏</m:t>
                            </m:r>
                          </m:e>
                          <m:sub>
                            <m:r>
                              <a:rPr lang="en-US" i="1">
                                <a:latin typeface="Cambria Math"/>
                              </a:rPr>
                              <m:t>𝑖</m:t>
                            </m:r>
                          </m:sub>
                        </m:sSub>
                      </m:e>
                    </m:rad>
                  </m:oMath>
                </a14:m>
                <a:r>
                  <a:rPr lang="en-US" dirty="0" smtClean="0"/>
                  <a:t>, and </a:t>
                </a:r>
                <a14:m>
                  <m:oMath xmlns:m="http://schemas.openxmlformats.org/officeDocument/2006/math">
                    <m:sSub>
                      <m:sSubPr>
                        <m:ctrlPr>
                          <a:rPr lang="en-US" b="0" i="1" smtClean="0">
                            <a:latin typeface="Cambria Math"/>
                          </a:rPr>
                        </m:ctrlPr>
                      </m:sSubPr>
                      <m:e>
                        <m:r>
                          <a:rPr lang="en-US" b="0" i="1" smtClean="0">
                            <a:latin typeface="Cambria Math"/>
                          </a:rPr>
                          <m:t>𝑏</m:t>
                        </m:r>
                      </m:e>
                      <m:sub>
                        <m:r>
                          <a:rPr lang="en-US" b="0" i="1" smtClean="0">
                            <a:latin typeface="Cambria Math"/>
                          </a:rPr>
                          <m:t>1</m:t>
                        </m:r>
                      </m:sub>
                    </m:sSub>
                    <m:r>
                      <a:rPr lang="en-US" b="0" i="1" smtClean="0">
                        <a:latin typeface="Cambria Math"/>
                      </a:rPr>
                      <m:t>=</m:t>
                    </m:r>
                    <m:rad>
                      <m:radPr>
                        <m:degHide m:val="on"/>
                        <m:ctrlPr>
                          <a:rPr lang="en-US" b="0" i="1" smtClean="0">
                            <a:latin typeface="Cambria Math"/>
                          </a:rPr>
                        </m:ctrlPr>
                      </m:radPr>
                      <m:deg/>
                      <m:e>
                        <m:r>
                          <a:rPr lang="en-US" b="0" i="1" smtClean="0">
                            <a:latin typeface="Cambria Math"/>
                          </a:rPr>
                          <m:t>2</m:t>
                        </m:r>
                      </m:e>
                    </m:rad>
                    <m:r>
                      <a:rPr lang="en-US" b="0" i="1" smtClean="0">
                        <a:latin typeface="Cambria Math"/>
                      </a:rPr>
                      <m:t>.</m:t>
                    </m:r>
                  </m:oMath>
                </a14:m>
                <a:r>
                  <a:rPr lang="en-US" dirty="0" smtClean="0"/>
                  <a:t> So for every integer </a:t>
                </a:r>
                <a14:m>
                  <m:oMath xmlns:m="http://schemas.openxmlformats.org/officeDocument/2006/math">
                    <m:r>
                      <a:rPr lang="en-US" b="0" i="1" smtClean="0">
                        <a:latin typeface="Cambria Math"/>
                      </a:rPr>
                      <m:t>𝑖</m:t>
                    </m:r>
                  </m:oMath>
                </a14:m>
                <a:r>
                  <a:rPr lang="en-US" dirty="0" smtClean="0"/>
                  <a:t> we have </a:t>
                </a:r>
                <a14:m>
                  <m:oMath xmlns:m="http://schemas.openxmlformats.org/officeDocument/2006/math">
                    <m:sSub>
                      <m:sSubPr>
                        <m:ctrlPr>
                          <a:rPr lang="en-US" b="0" i="1" smtClean="0">
                            <a:latin typeface="Cambria Math"/>
                          </a:rPr>
                        </m:ctrlPr>
                      </m:sSubPr>
                      <m:e>
                        <m:r>
                          <a:rPr lang="en-US" b="0" i="1" smtClean="0">
                            <a:latin typeface="Cambria Math"/>
                          </a:rPr>
                          <m:t>𝑎</m:t>
                        </m:r>
                      </m:e>
                      <m:sub>
                        <m:r>
                          <a:rPr lang="en-US" b="0" i="1" smtClean="0">
                            <a:latin typeface="Cambria Math"/>
                          </a:rPr>
                          <m:t>𝑖</m:t>
                        </m:r>
                      </m:sub>
                    </m:sSub>
                    <m:r>
                      <a:rPr lang="en-US" b="0" i="1" smtClean="0">
                        <a:latin typeface="Cambria Math"/>
                      </a:rPr>
                      <m:t>=</m:t>
                    </m:r>
                    <m:sSub>
                      <m:sSubPr>
                        <m:ctrlPr>
                          <a:rPr lang="en-US" b="0" i="1" smtClean="0">
                            <a:latin typeface="Cambria Math"/>
                          </a:rPr>
                        </m:ctrlPr>
                      </m:sSubPr>
                      <m:e>
                        <m:r>
                          <a:rPr lang="en-US" b="0" i="1" smtClean="0">
                            <a:latin typeface="Cambria Math"/>
                          </a:rPr>
                          <m:t>𝑏</m:t>
                        </m:r>
                      </m:e>
                      <m:sub>
                        <m:r>
                          <a:rPr lang="en-US" b="0" i="1" smtClean="0">
                            <a:latin typeface="Cambria Math"/>
                          </a:rPr>
                          <m:t>𝑖</m:t>
                        </m:r>
                      </m:sub>
                    </m:sSub>
                    <m:r>
                      <a:rPr lang="en-US" b="0" i="1" smtClean="0">
                        <a:latin typeface="Cambria Math"/>
                      </a:rPr>
                      <m:t>.</m:t>
                    </m:r>
                  </m:oMath>
                </a14:m>
                <a:endParaRPr lang="en-US" dirty="0" smtClean="0"/>
              </a:p>
              <a:p>
                <a:pPr marL="0" indent="0">
                  <a:buNone/>
                </a:pPr>
                <a:endParaRPr lang="en-US" sz="2400" b="0" i="1" dirty="0" smtClean="0">
                  <a:latin typeface="Cambria Math"/>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76800"/>
              </a:xfrm>
              <a:blipFill rotWithShape="1">
                <a:blip r:embed="rId3"/>
                <a:stretch>
                  <a:fillRect l="-1111" b="-7250"/>
                </a:stretch>
              </a:blipFill>
            </p:spPr>
            <p:txBody>
              <a:bodyPr/>
              <a:lstStyle/>
              <a:p>
                <a:r>
                  <a:rPr lang="en-US">
                    <a:noFill/>
                  </a:rPr>
                  <a:t> </a:t>
                </a:r>
              </a:p>
            </p:txBody>
          </p:sp>
        </mc:Fallback>
      </mc:AlternateContent>
    </p:spTree>
    <p:extLst>
      <p:ext uri="{BB962C8B-B14F-4D97-AF65-F5344CB8AC3E}">
        <p14:creationId xmlns:p14="http://schemas.microsoft.com/office/powerpoint/2010/main" val="387316519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a14="http://schemas.microsoft.com/office/drawing/2010/main" Requires="a14">
          <p:sp>
            <p:nvSpPr>
              <p:cNvPr id="2" name="Title 1"/>
              <p:cNvSpPr>
                <a:spLocks noGrp="1"/>
              </p:cNvSpPr>
              <p:nvPr>
                <p:ph type="title"/>
              </p:nvPr>
            </p:nvSpPr>
            <p:spPr/>
            <p:txBody>
              <a:bodyPr>
                <a:normAutofit fontScale="90000"/>
              </a:bodyPr>
              <a:lstStyle/>
              <a:p>
                <a:r>
                  <a:rPr lang="en-US" b="0" dirty="0" smtClean="0"/>
                  <a:t>Theorem: </a:t>
                </a:r>
                <a14:m>
                  <m:oMath xmlns:m="http://schemas.openxmlformats.org/officeDocument/2006/math">
                    <m:f>
                      <m:fPr>
                        <m:ctrlPr>
                          <a:rPr lang="en-US" b="0" i="1" smtClean="0">
                            <a:latin typeface="Cambria Math"/>
                          </a:rPr>
                        </m:ctrlPr>
                      </m:fPr>
                      <m:num>
                        <m:r>
                          <a:rPr lang="en-US" b="0" i="1" smtClean="0">
                            <a:latin typeface="Cambria Math"/>
                          </a:rPr>
                          <m:t>2</m:t>
                        </m:r>
                      </m:num>
                      <m:den>
                        <m:r>
                          <a:rPr lang="en-US" b="0" i="1" smtClean="0">
                            <a:latin typeface="Cambria Math"/>
                          </a:rPr>
                          <m:t>𝜋</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r>
                  <a:rPr lang="en-US" dirty="0" smtClean="0"/>
                  <a:t/>
                </a:r>
                <a:br>
                  <a:rPr lang="en-US" dirty="0" smtClean="0"/>
                </a:br>
                <a:endParaRPr lang="en-US" dirty="0"/>
              </a:p>
            </p:txBody>
          </p:sp>
        </mc:Choice>
        <mc:Fallback>
          <p:sp>
            <p:nvSpPr>
              <p:cNvPr id="2" name="Title 1"/>
              <p:cNvSpPr>
                <a:spLocks noGrp="1" noRot="1" noChangeAspect="1" noMove="1" noResize="1" noEditPoints="1" noAdjustHandles="1" noChangeArrowheads="1" noChangeShapeType="1" noTextEdit="1"/>
              </p:cNvSpPr>
              <p:nvPr>
                <p:ph type="title"/>
              </p:nvPr>
            </p:nvSpPr>
            <p:spPr>
              <a:blipFill rotWithShape="1">
                <a:blip r:embed="rId2"/>
                <a:stretch>
                  <a:fillRect t="-12234" b="-40957"/>
                </a:stretch>
              </a:blipFill>
            </p:spPr>
            <p:txBody>
              <a:bodyPr/>
              <a:lstStyle/>
              <a:p>
                <a:r>
                  <a:rPr lang="en-US">
                    <a:noFill/>
                  </a:rPr>
                  <a:t> </a:t>
                </a:r>
              </a:p>
            </p:txBody>
          </p:sp>
        </mc:Fallback>
      </mc:AlternateContent>
      <mc:AlternateContent xmlns:mc="http://schemas.openxmlformats.org/markup-compatibility/2006">
        <mc:Choice xmlns:a14="http://schemas.microsoft.com/office/drawing/2010/main" Requires="a14">
          <p:sp>
            <p:nvSpPr>
              <p:cNvPr id="3" name="Content Placeholder 2"/>
              <p:cNvSpPr>
                <a:spLocks noGrp="1"/>
              </p:cNvSpPr>
              <p:nvPr>
                <p:ph idx="1"/>
              </p:nvPr>
            </p:nvSpPr>
            <p:spPr>
              <a:xfrm>
                <a:off x="457200" y="1600200"/>
                <a:ext cx="8229600" cy="4876800"/>
              </a:xfrm>
            </p:spPr>
            <p:txBody>
              <a:bodyPr>
                <a:normAutofit/>
              </a:bodyPr>
              <a:lstStyle/>
              <a:p>
                <a:pPr marL="0" indent="0">
                  <a:buNone/>
                </a:pPr>
                <a:r>
                  <a:rPr lang="en-US" dirty="0" smtClean="0"/>
                  <a:t>	</a:t>
                </a:r>
                <a14:m>
                  <m:oMath xmlns:m="http://schemas.openxmlformats.org/officeDocument/2006/math">
                    <m:func>
                      <m:funcPr>
                        <m:ctrlPr>
                          <a:rPr lang="en-US" i="1" smtClean="0">
                            <a:latin typeface="Cambria Math"/>
                          </a:rPr>
                        </m:ctrlPr>
                      </m:funcPr>
                      <m:fName>
                        <m:limLow>
                          <m:limLowPr>
                            <m:ctrlPr>
                              <a:rPr lang="en-US" i="1" smtClean="0">
                                <a:latin typeface="Cambria Math"/>
                              </a:rPr>
                            </m:ctrlPr>
                          </m:limLowPr>
                          <m:e>
                            <m:r>
                              <m:rPr>
                                <m:sty m:val="p"/>
                              </m:rPr>
                              <a:rPr lang="en-US" i="0" smtClean="0">
                                <a:latin typeface="Cambria Math"/>
                              </a:rPr>
                              <m:t>lim</m:t>
                            </m:r>
                          </m:e>
                          <m:lim>
                            <m:r>
                              <a:rPr lang="en-US" b="0" i="1" smtClean="0">
                                <a:latin typeface="Cambria Math"/>
                              </a:rPr>
                              <m:t>𝑛</m:t>
                            </m:r>
                            <m:r>
                              <a:rPr lang="en-US" b="0" i="1" smtClean="0">
                                <a:latin typeface="Cambria Math"/>
                              </a:rPr>
                              <m:t>→∞</m:t>
                            </m:r>
                          </m:lim>
                        </m:limLow>
                      </m:fName>
                      <m:e>
                        <m:f>
                          <m:fPr>
                            <m:ctrlPr>
                              <a:rPr lang="en-US" b="0" i="1" smtClean="0">
                                <a:latin typeface="Cambria Math"/>
                              </a:rPr>
                            </m:ctrlPr>
                          </m:fPr>
                          <m:num>
                            <m:r>
                              <a:rPr lang="en-US" b="0" i="1" smtClean="0">
                                <a:latin typeface="Cambria Math"/>
                              </a:rPr>
                              <m:t>2</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func>
                              <m:funcPr>
                                <m:ctrlPr>
                                  <a:rPr lang="en-US" b="0" i="1" smtClean="0">
                                    <a:latin typeface="Cambria Math"/>
                                  </a:rPr>
                                </m:ctrlPr>
                              </m:funcPr>
                              <m:fName>
                                <m:r>
                                  <m:rPr>
                                    <m:sty m:val="p"/>
                                  </m:rPr>
                                  <a:rPr lang="en-US" b="0" i="0" smtClean="0">
                                    <a:latin typeface="Cambria Math"/>
                                  </a:rPr>
                                  <m:t>sin</m:t>
                                </m:r>
                              </m:fName>
                              <m:e>
                                <m:f>
                                  <m:fPr>
                                    <m:ctrlPr>
                                      <a:rPr lang="en-US" b="0" i="1" smtClean="0">
                                        <a:latin typeface="Cambria Math"/>
                                      </a:rPr>
                                    </m:ctrlPr>
                                  </m:fPr>
                                  <m:num>
                                    <m:r>
                                      <a:rPr lang="en-US" b="0" i="1" smtClean="0">
                                        <a:latin typeface="Cambria Math"/>
                                      </a:rPr>
                                      <m:t>𝜋</m:t>
                                    </m:r>
                                  </m:num>
                                  <m:den>
                                    <m:sSup>
                                      <m:sSupPr>
                                        <m:ctrlPr>
                                          <a:rPr lang="en-US" b="0" i="1" smtClean="0">
                                            <a:latin typeface="Cambria Math"/>
                                          </a:rPr>
                                        </m:ctrlPr>
                                      </m:sSupPr>
                                      <m:e>
                                        <m:r>
                                          <a:rPr lang="en-US" b="0" i="1" smtClean="0">
                                            <a:latin typeface="Cambria Math"/>
                                          </a:rPr>
                                          <m:t>2</m:t>
                                        </m:r>
                                      </m:e>
                                      <m:sup>
                                        <m:r>
                                          <a:rPr lang="en-US" b="0" i="1" smtClean="0">
                                            <a:latin typeface="Cambria Math"/>
                                          </a:rPr>
                                          <m:t>𝑛</m:t>
                                        </m:r>
                                      </m:sup>
                                    </m:sSup>
                                  </m:den>
                                </m:f>
                              </m:e>
                            </m:func>
                          </m:den>
                        </m:f>
                      </m:e>
                    </m:func>
                    <m:r>
                      <a:rPr lang="en-US" i="1">
                        <a:latin typeface="Cambria Math"/>
                      </a:rPr>
                      <m:t>=</m:t>
                    </m:r>
                    <m:sSub>
                      <m:sSubPr>
                        <m:ctrlPr>
                          <a:rPr lang="en-US" b="0" i="1" smtClean="0">
                            <a:latin typeface="Cambria Math"/>
                          </a:rPr>
                        </m:ctrlPr>
                      </m:sSubPr>
                      <m:e>
                        <m:r>
                          <m:rPr>
                            <m:nor/>
                          </m:rPr>
                          <a:rPr lang="en-US" b="0" i="0" smtClean="0">
                            <a:latin typeface="Cambria Math"/>
                          </a:rPr>
                          <m:t>lim</m:t>
                        </m:r>
                      </m:e>
                      <m:sub>
                        <m:r>
                          <a:rPr lang="en-US" b="0" i="1" smtClean="0">
                            <a:latin typeface="Cambria Math"/>
                          </a:rPr>
                          <m:t>𝑛</m:t>
                        </m:r>
                        <m:r>
                          <a:rPr lang="en-US" b="0" i="1" smtClean="0">
                            <a:latin typeface="Cambria Math"/>
                          </a:rPr>
                          <m:t>→∞</m:t>
                        </m:r>
                      </m:sub>
                    </m:sSub>
                    <m:nary>
                      <m:naryPr>
                        <m:chr m:val="∏"/>
                        <m:ctrlPr>
                          <a:rPr lang="en-US" i="1">
                            <a:latin typeface="Cambria Math"/>
                          </a:rPr>
                        </m:ctrlPr>
                      </m:naryPr>
                      <m:sub>
                        <m:r>
                          <m:rPr>
                            <m:brk m:alnAt="23"/>
                          </m:rPr>
                          <a:rPr lang="en-US" i="1">
                            <a:latin typeface="Cambria Math"/>
                          </a:rPr>
                          <m:t>𝑖</m:t>
                        </m:r>
                        <m:r>
                          <a:rPr lang="en-US" i="1">
                            <a:latin typeface="Cambria Math"/>
                          </a:rPr>
                          <m:t>=</m:t>
                        </m:r>
                        <m:r>
                          <a:rPr lang="en-US" b="0" i="1" smtClean="0">
                            <a:latin typeface="Cambria Math"/>
                          </a:rPr>
                          <m:t>2</m:t>
                        </m:r>
                      </m:sub>
                      <m:sup>
                        <m:r>
                          <a:rPr lang="en-US" i="1">
                            <a:latin typeface="Cambria Math"/>
                          </a:rPr>
                          <m:t>𝑛</m:t>
                        </m:r>
                      </m:sup>
                      <m:e>
                        <m:func>
                          <m:funcPr>
                            <m:ctrlPr>
                              <a:rPr lang="en-US" i="1">
                                <a:latin typeface="Cambria Math"/>
                              </a:rPr>
                            </m:ctrlPr>
                          </m:funcPr>
                          <m:fName>
                            <m:r>
                              <m:rPr>
                                <m:sty m:val="p"/>
                              </m:rPr>
                              <a:rPr lang="en-US">
                                <a:latin typeface="Cambria Math"/>
                              </a:rPr>
                              <m:t>cos</m:t>
                            </m:r>
                          </m:fName>
                          <m:e>
                            <m:f>
                              <m:fPr>
                                <m:ctrlPr>
                                  <a:rPr lang="en-US" i="1">
                                    <a:latin typeface="Cambria Math"/>
                                  </a:rPr>
                                </m:ctrlPr>
                              </m:fPr>
                              <m:num>
                                <m:r>
                                  <a:rPr lang="en-US" b="0" i="1" smtClean="0">
                                    <a:latin typeface="Cambria Math"/>
                                  </a:rPr>
                                  <m:t>𝜋</m:t>
                                </m:r>
                              </m:num>
                              <m:den>
                                <m:sSup>
                                  <m:sSupPr>
                                    <m:ctrlPr>
                                      <a:rPr lang="en-US" i="1">
                                        <a:latin typeface="Cambria Math"/>
                                      </a:rPr>
                                    </m:ctrlPr>
                                  </m:sSupPr>
                                  <m:e>
                                    <m:r>
                                      <a:rPr lang="en-US" i="1">
                                        <a:latin typeface="Cambria Math"/>
                                      </a:rPr>
                                      <m:t>2</m:t>
                                    </m:r>
                                  </m:e>
                                  <m:sup>
                                    <m:r>
                                      <a:rPr lang="en-US" i="1">
                                        <a:latin typeface="Cambria Math"/>
                                      </a:rPr>
                                      <m:t>𝑖</m:t>
                                    </m:r>
                                  </m:sup>
                                </m:sSup>
                              </m:den>
                            </m:f>
                          </m:e>
                        </m:func>
                      </m:e>
                    </m:nary>
                  </m:oMath>
                </a14:m>
                <a:endParaRPr lang="en-US" sz="2400" dirty="0" smtClean="0"/>
              </a:p>
              <a:p>
                <a:pPr marL="0" indent="0">
                  <a:buNone/>
                </a:pPr>
                <a:r>
                  <a:rPr lang="en-US" dirty="0"/>
                  <a:t>	</a:t>
                </a:r>
                <a:r>
                  <a:rPr lang="en-US" dirty="0" smtClean="0"/>
                  <a:t>		</a:t>
                </a:r>
                <a14:m>
                  <m:oMath xmlns:m="http://schemas.openxmlformats.org/officeDocument/2006/math">
                    <m:r>
                      <a:rPr lang="en-US" b="0" i="1" smtClean="0">
                        <a:latin typeface="Cambria Math"/>
                      </a:rPr>
                      <m:t>=</m:t>
                    </m:r>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𝜋</m:t>
                            </m:r>
                          </m:num>
                          <m:den>
                            <m:r>
                              <a:rPr lang="en-US" b="0" i="1" smtClean="0">
                                <a:latin typeface="Cambria Math"/>
                              </a:rPr>
                              <m:t>4</m:t>
                            </m:r>
                          </m:den>
                        </m:f>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𝜋</m:t>
                                </m:r>
                              </m:num>
                              <m:den>
                                <m:r>
                                  <a:rPr lang="en-US" b="0" i="1" smtClean="0">
                                    <a:latin typeface="Cambria Math"/>
                                  </a:rPr>
                                  <m:t>8</m:t>
                                </m:r>
                              </m:den>
                            </m:f>
                            <m:func>
                              <m:funcPr>
                                <m:ctrlPr>
                                  <a:rPr lang="en-US" b="0" i="1" smtClean="0">
                                    <a:latin typeface="Cambria Math"/>
                                  </a:rPr>
                                </m:ctrlPr>
                              </m:funcPr>
                              <m:fName>
                                <m:r>
                                  <m:rPr>
                                    <m:sty m:val="p"/>
                                  </m:rPr>
                                  <a:rPr lang="en-US" b="0" i="0" smtClean="0">
                                    <a:latin typeface="Cambria Math"/>
                                  </a:rPr>
                                  <m:t>cos</m:t>
                                </m:r>
                              </m:fName>
                              <m:e>
                                <m:f>
                                  <m:fPr>
                                    <m:ctrlPr>
                                      <a:rPr lang="en-US" b="0" i="1" smtClean="0">
                                        <a:latin typeface="Cambria Math"/>
                                      </a:rPr>
                                    </m:ctrlPr>
                                  </m:fPr>
                                  <m:num>
                                    <m:r>
                                      <a:rPr lang="en-US" b="0" i="1" smtClean="0">
                                        <a:latin typeface="Cambria Math"/>
                                      </a:rPr>
                                      <m:t>𝜋</m:t>
                                    </m:r>
                                  </m:num>
                                  <m:den>
                                    <m:r>
                                      <a:rPr lang="en-US" b="0" i="1" smtClean="0">
                                        <a:latin typeface="Cambria Math"/>
                                      </a:rPr>
                                      <m:t>16</m:t>
                                    </m:r>
                                  </m:den>
                                </m:f>
                                <m:r>
                                  <a:rPr lang="en-US" b="0" i="1" smtClean="0">
                                    <a:latin typeface="Cambria Math"/>
                                  </a:rPr>
                                  <m:t>…</m:t>
                                </m:r>
                              </m:e>
                            </m:func>
                          </m:e>
                        </m:func>
                      </m:e>
                    </m:func>
                  </m:oMath>
                </a14:m>
                <a:endParaRPr lang="en-US" sz="2400" dirty="0" smtClean="0"/>
              </a:p>
              <a:p>
                <a:pPr marL="0" indent="0">
                  <a:buNone/>
                </a:pPr>
                <a:r>
                  <a:rPr lang="en-US" sz="2400" b="0" dirty="0" smtClean="0"/>
                  <a:t>			</a:t>
                </a:r>
                <a14:m>
                  <m:oMath xmlns:m="http://schemas.openxmlformats.org/officeDocument/2006/math">
                    <m:r>
                      <a:rPr lang="en-US" sz="2400" b="0" i="1" smtClean="0">
                        <a:latin typeface="Cambria Math"/>
                      </a:rPr>
                      <m:t>=</m:t>
                    </m:r>
                    <m:f>
                      <m:fPr>
                        <m:ctrlPr>
                          <a:rPr lang="en-US" sz="2400" b="0" i="1" smtClean="0">
                            <a:latin typeface="Cambria Math"/>
                          </a:rPr>
                        </m:ctrlPr>
                      </m:fPr>
                      <m:num>
                        <m:r>
                          <a:rPr lang="en-US" sz="2400" b="0" i="1" smtClean="0">
                            <a:latin typeface="Cambria Math"/>
                          </a:rPr>
                          <m:t>2</m:t>
                        </m:r>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𝜋</m:t>
                                </m:r>
                              </m:num>
                              <m:den>
                                <m:r>
                                  <a:rPr lang="en-US" sz="2400" b="0" i="1" smtClean="0">
                                    <a:latin typeface="Cambria Math"/>
                                  </a:rPr>
                                  <m:t>4</m:t>
                                </m:r>
                              </m:den>
                            </m:f>
                          </m:e>
                        </m:func>
                      </m:num>
                      <m:den>
                        <m:r>
                          <a:rPr lang="en-US" sz="2400" b="0" i="1" smtClean="0">
                            <a:latin typeface="Cambria Math"/>
                          </a:rPr>
                          <m:t>2</m:t>
                        </m:r>
                      </m:den>
                    </m:f>
                    <m:r>
                      <a:rPr lang="en-US" sz="2400" b="0" i="1" smtClean="0">
                        <a:latin typeface="Cambria Math"/>
                      </a:rPr>
                      <m:t>⋅</m:t>
                    </m:r>
                    <m:f>
                      <m:fPr>
                        <m:ctrlPr>
                          <a:rPr lang="en-US" sz="2400" b="0" i="1" smtClean="0">
                            <a:latin typeface="Cambria Math"/>
                          </a:rPr>
                        </m:ctrlPr>
                      </m:fPr>
                      <m:num>
                        <m:r>
                          <a:rPr lang="en-US" sz="2400" b="0" i="1" smtClean="0">
                            <a:latin typeface="Cambria Math"/>
                          </a:rPr>
                          <m:t>2</m:t>
                        </m:r>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𝜋</m:t>
                                </m:r>
                              </m:num>
                              <m:den>
                                <m:r>
                                  <a:rPr lang="en-US" sz="2400" b="0" i="1" smtClean="0">
                                    <a:latin typeface="Cambria Math"/>
                                  </a:rPr>
                                  <m:t>8</m:t>
                                </m:r>
                              </m:den>
                            </m:f>
                          </m:e>
                        </m:func>
                      </m:num>
                      <m:den>
                        <m:r>
                          <a:rPr lang="en-US" sz="2400" b="0" i="1" smtClean="0">
                            <a:latin typeface="Cambria Math"/>
                          </a:rPr>
                          <m:t>2</m:t>
                        </m:r>
                      </m:den>
                    </m:f>
                    <m:r>
                      <a:rPr lang="en-US" sz="2400" b="0" i="1" smtClean="0">
                        <a:latin typeface="Cambria Math"/>
                      </a:rPr>
                      <m:t>⋅</m:t>
                    </m:r>
                    <m:f>
                      <m:fPr>
                        <m:ctrlPr>
                          <a:rPr lang="en-US" sz="2400" b="0" i="1" smtClean="0">
                            <a:latin typeface="Cambria Math"/>
                          </a:rPr>
                        </m:ctrlPr>
                      </m:fPr>
                      <m:num>
                        <m:r>
                          <a:rPr lang="en-US" sz="2400" b="0" i="1" smtClean="0">
                            <a:latin typeface="Cambria Math"/>
                          </a:rPr>
                          <m:t>2</m:t>
                        </m:r>
                        <m:func>
                          <m:funcPr>
                            <m:ctrlPr>
                              <a:rPr lang="en-US" sz="2400" b="0" i="1" smtClean="0">
                                <a:latin typeface="Cambria Math"/>
                              </a:rPr>
                            </m:ctrlPr>
                          </m:funcPr>
                          <m:fName>
                            <m:r>
                              <m:rPr>
                                <m:sty m:val="p"/>
                              </m:rPr>
                              <a:rPr lang="en-US" sz="2400" b="0" i="0" smtClean="0">
                                <a:latin typeface="Cambria Math"/>
                              </a:rPr>
                              <m:t>cos</m:t>
                            </m:r>
                          </m:fName>
                          <m:e>
                            <m:f>
                              <m:fPr>
                                <m:ctrlPr>
                                  <a:rPr lang="en-US" sz="2400" b="0" i="1" smtClean="0">
                                    <a:latin typeface="Cambria Math"/>
                                  </a:rPr>
                                </m:ctrlPr>
                              </m:fPr>
                              <m:num>
                                <m:r>
                                  <a:rPr lang="en-US" sz="2400" b="0" i="1" smtClean="0">
                                    <a:latin typeface="Cambria Math"/>
                                  </a:rPr>
                                  <m:t>𝜋</m:t>
                                </m:r>
                              </m:num>
                              <m:den>
                                <m:r>
                                  <a:rPr lang="en-US" sz="2400" b="0" i="1" smtClean="0">
                                    <a:latin typeface="Cambria Math"/>
                                  </a:rPr>
                                  <m:t>16</m:t>
                                </m:r>
                              </m:den>
                            </m:f>
                          </m:e>
                        </m:func>
                      </m:num>
                      <m:den>
                        <m:r>
                          <a:rPr lang="en-US" sz="2400" b="0" i="1" smtClean="0">
                            <a:latin typeface="Cambria Math"/>
                          </a:rPr>
                          <m:t>2</m:t>
                        </m:r>
                      </m:den>
                    </m:f>
                    <m:r>
                      <a:rPr lang="en-US" sz="2400" b="0" i="1" smtClean="0">
                        <a:latin typeface="Cambria Math"/>
                      </a:rPr>
                      <m:t>…</m:t>
                    </m:r>
                  </m:oMath>
                </a14:m>
                <a:r>
                  <a:rPr lang="en-US" sz="2400" b="0" i="1" dirty="0" smtClean="0">
                    <a:latin typeface="Cambria Math"/>
                  </a:rPr>
                  <a:t> </a:t>
                </a:r>
              </a:p>
              <a:p>
                <a:pPr marL="0" indent="0">
                  <a:buNone/>
                </a:pPr>
                <a:r>
                  <a:rPr lang="en-US" sz="2400" b="0" dirty="0" smtClean="0"/>
                  <a:t>			</a:t>
                </a:r>
                <a14:m>
                  <m:oMath xmlns:m="http://schemas.openxmlformats.org/officeDocument/2006/math">
                    <m:r>
                      <a:rPr lang="en-US" sz="2400" b="0" i="1" smtClean="0">
                        <a:latin typeface="Cambria Math"/>
                      </a:rPr>
                      <m:t>=</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𝑏</m:t>
                            </m:r>
                          </m:e>
                          <m:sub>
                            <m:r>
                              <a:rPr lang="en-US" sz="2400" b="0" i="1" smtClean="0">
                                <a:latin typeface="Cambria Math"/>
                              </a:rPr>
                              <m:t>1</m:t>
                            </m:r>
                          </m:sub>
                        </m:sSub>
                      </m:num>
                      <m:den>
                        <m:r>
                          <a:rPr lang="en-US" sz="2400" b="0" i="1" smtClean="0">
                            <a:latin typeface="Cambria Math"/>
                          </a:rPr>
                          <m:t>2</m:t>
                        </m:r>
                      </m:den>
                    </m:f>
                    <m:r>
                      <a:rPr lang="en-US" sz="2400" b="0" i="1" smtClean="0">
                        <a:latin typeface="Cambria Math"/>
                      </a:rPr>
                      <m:t>⋅</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𝑏</m:t>
                            </m:r>
                          </m:e>
                          <m:sub>
                            <m:r>
                              <a:rPr lang="en-US" sz="2400" b="0" i="1" smtClean="0">
                                <a:latin typeface="Cambria Math"/>
                              </a:rPr>
                              <m:t>2</m:t>
                            </m:r>
                          </m:sub>
                        </m:sSub>
                      </m:num>
                      <m:den>
                        <m:r>
                          <a:rPr lang="en-US" sz="2400" b="0" i="1" smtClean="0">
                            <a:latin typeface="Cambria Math"/>
                          </a:rPr>
                          <m:t>2</m:t>
                        </m:r>
                      </m:den>
                    </m:f>
                    <m:r>
                      <a:rPr lang="en-US" sz="2400" b="0" i="1" smtClean="0">
                        <a:latin typeface="Cambria Math"/>
                      </a:rPr>
                      <m:t>⋅</m:t>
                    </m:r>
                    <m:f>
                      <m:fPr>
                        <m:ctrlPr>
                          <a:rPr lang="en-US" sz="2400" b="0" i="1" smtClean="0">
                            <a:latin typeface="Cambria Math"/>
                          </a:rPr>
                        </m:ctrlPr>
                      </m:fPr>
                      <m:num>
                        <m:sSub>
                          <m:sSubPr>
                            <m:ctrlPr>
                              <a:rPr lang="en-US" sz="2400" b="0" i="1" smtClean="0">
                                <a:latin typeface="Cambria Math"/>
                              </a:rPr>
                            </m:ctrlPr>
                          </m:sSubPr>
                          <m:e>
                            <m:r>
                              <a:rPr lang="en-US" sz="2400" b="0" i="1" smtClean="0">
                                <a:latin typeface="Cambria Math"/>
                              </a:rPr>
                              <m:t>𝑏</m:t>
                            </m:r>
                          </m:e>
                          <m:sub>
                            <m:r>
                              <a:rPr lang="en-US" sz="2400" b="0" i="1" smtClean="0">
                                <a:latin typeface="Cambria Math"/>
                              </a:rPr>
                              <m:t>3</m:t>
                            </m:r>
                          </m:sub>
                        </m:sSub>
                      </m:num>
                      <m:den>
                        <m:r>
                          <a:rPr lang="en-US" sz="2400" b="0" i="1" smtClean="0">
                            <a:latin typeface="Cambria Math"/>
                          </a:rPr>
                          <m:t>2</m:t>
                        </m:r>
                      </m:den>
                    </m:f>
                    <m:r>
                      <a:rPr lang="en-US" sz="2400" b="0" i="1" smtClean="0">
                        <a:latin typeface="Cambria Math"/>
                      </a:rPr>
                      <m:t>…</m:t>
                    </m:r>
                  </m:oMath>
                </a14:m>
                <a:endParaRPr lang="en-US" sz="2400" b="0" i="1" dirty="0" smtClean="0">
                  <a:latin typeface="Cambria Math"/>
                </a:endParaRPr>
              </a:p>
              <a:p>
                <a:pPr marL="0" indent="0">
                  <a:buNone/>
                </a:pPr>
                <a:r>
                  <a:rPr lang="en-US" dirty="0" smtClean="0"/>
                  <a:t>			</a:t>
                </a:r>
                <a14:m>
                  <m:oMath xmlns:m="http://schemas.openxmlformats.org/officeDocument/2006/math">
                    <m:r>
                      <a:rPr lang="en-US" i="1">
                        <a:latin typeface="Cambria Math"/>
                      </a:rPr>
                      <m:t>=</m:t>
                    </m:r>
                    <m:f>
                      <m:fPr>
                        <m:ctrlPr>
                          <a:rPr lang="en-US" i="1">
                            <a:latin typeface="Cambria Math"/>
                          </a:rPr>
                        </m:ctrlPr>
                      </m:fPr>
                      <m:num>
                        <m:sSub>
                          <m:sSubPr>
                            <m:ctrlPr>
                              <a:rPr lang="en-US" i="1">
                                <a:latin typeface="Cambria Math"/>
                              </a:rPr>
                            </m:ctrlPr>
                          </m:sSubPr>
                          <m:e>
                            <m:r>
                              <a:rPr lang="en-US" b="0" i="1" smtClean="0">
                                <a:latin typeface="Cambria Math"/>
                              </a:rPr>
                              <m:t>𝑎</m:t>
                            </m:r>
                          </m:e>
                          <m:sub>
                            <m:r>
                              <a:rPr lang="en-US" i="1">
                                <a:latin typeface="Cambria Math"/>
                              </a:rPr>
                              <m:t>1</m:t>
                            </m:r>
                          </m:sub>
                        </m:sSub>
                      </m:num>
                      <m:den>
                        <m:r>
                          <a:rPr lang="en-US" i="1">
                            <a:latin typeface="Cambria Math"/>
                          </a:rPr>
                          <m:t>2</m:t>
                        </m:r>
                      </m:den>
                    </m:f>
                    <m:r>
                      <a:rPr lang="en-US" i="1">
                        <a:latin typeface="Cambria Math"/>
                      </a:rPr>
                      <m:t>⋅</m:t>
                    </m:r>
                    <m:f>
                      <m:fPr>
                        <m:ctrlPr>
                          <a:rPr lang="en-US" i="1">
                            <a:latin typeface="Cambria Math"/>
                          </a:rPr>
                        </m:ctrlPr>
                      </m:fPr>
                      <m:num>
                        <m:sSub>
                          <m:sSubPr>
                            <m:ctrlPr>
                              <a:rPr lang="en-US" i="1">
                                <a:latin typeface="Cambria Math"/>
                              </a:rPr>
                            </m:ctrlPr>
                          </m:sSubPr>
                          <m:e>
                            <m:r>
                              <a:rPr lang="en-US" b="0" i="1" smtClean="0">
                                <a:latin typeface="Cambria Math"/>
                              </a:rPr>
                              <m:t>𝑎</m:t>
                            </m:r>
                          </m:e>
                          <m:sub>
                            <m:r>
                              <a:rPr lang="en-US" i="1">
                                <a:latin typeface="Cambria Math"/>
                              </a:rPr>
                              <m:t>2</m:t>
                            </m:r>
                          </m:sub>
                        </m:sSub>
                      </m:num>
                      <m:den>
                        <m:r>
                          <a:rPr lang="en-US" i="1">
                            <a:latin typeface="Cambria Math"/>
                          </a:rPr>
                          <m:t>2</m:t>
                        </m:r>
                      </m:den>
                    </m:f>
                    <m:r>
                      <a:rPr lang="en-US" i="1">
                        <a:latin typeface="Cambria Math"/>
                      </a:rPr>
                      <m:t>⋅</m:t>
                    </m:r>
                    <m:f>
                      <m:fPr>
                        <m:ctrlPr>
                          <a:rPr lang="en-US" i="1">
                            <a:latin typeface="Cambria Math"/>
                          </a:rPr>
                        </m:ctrlPr>
                      </m:fPr>
                      <m:num>
                        <m:sSub>
                          <m:sSubPr>
                            <m:ctrlPr>
                              <a:rPr lang="en-US" b="0" i="1" smtClean="0">
                                <a:latin typeface="Cambria Math"/>
                              </a:rPr>
                            </m:ctrlPr>
                          </m:sSubPr>
                          <m:e>
                            <m:r>
                              <a:rPr lang="en-US" b="0" i="1" smtClean="0">
                                <a:latin typeface="Cambria Math"/>
                              </a:rPr>
                              <m:t>𝑎</m:t>
                            </m:r>
                          </m:e>
                          <m:sub>
                            <m:r>
                              <a:rPr lang="en-US" b="0" i="1" smtClean="0">
                                <a:latin typeface="Cambria Math"/>
                              </a:rPr>
                              <m:t>3</m:t>
                            </m:r>
                          </m:sub>
                        </m:sSub>
                      </m:num>
                      <m:den>
                        <m:r>
                          <a:rPr lang="en-US" i="1">
                            <a:latin typeface="Cambria Math"/>
                          </a:rPr>
                          <m:t>2</m:t>
                        </m:r>
                      </m:den>
                    </m:f>
                    <m:r>
                      <a:rPr lang="en-US" i="1">
                        <a:latin typeface="Cambria Math"/>
                      </a:rPr>
                      <m:t>…</m:t>
                    </m:r>
                  </m:oMath>
                </a14:m>
                <a:endParaRPr lang="en-US" i="1" dirty="0">
                  <a:latin typeface="Cambria Math"/>
                </a:endParaRPr>
              </a:p>
              <a:p>
                <a:pPr marL="0" indent="0">
                  <a:buNone/>
                </a:pPr>
                <a:r>
                  <a:rPr lang="en-US" b="0" dirty="0" smtClean="0"/>
                  <a:t>			</a:t>
                </a:r>
                <a14:m>
                  <m:oMath xmlns:m="http://schemas.openxmlformats.org/officeDocument/2006/math">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num>
                      <m:den>
                        <m:r>
                          <a:rPr lang="en-US" b="0" i="1" smtClean="0">
                            <a:latin typeface="Cambria Math"/>
                          </a:rPr>
                          <m:t>2</m:t>
                        </m:r>
                      </m:den>
                    </m:f>
                    <m:r>
                      <a:rPr lang="en-US" b="0" i="1" smtClean="0">
                        <a:latin typeface="Cambria Math"/>
                      </a:rPr>
                      <m:t>⋅</m:t>
                    </m:r>
                    <m:f>
                      <m:fPr>
                        <m:ctrlPr>
                          <a:rPr lang="en-US" b="0" i="1" smtClean="0">
                            <a:latin typeface="Cambria Math"/>
                          </a:rPr>
                        </m:ctrlPr>
                      </m:fPr>
                      <m:num>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rad>
                                  <m:radPr>
                                    <m:degHide m:val="on"/>
                                    <m:ctrlPr>
                                      <a:rPr lang="en-US" b="0" i="1" smtClean="0">
                                        <a:latin typeface="Cambria Math"/>
                                      </a:rPr>
                                    </m:ctrlPr>
                                  </m:radPr>
                                  <m:deg/>
                                  <m:e>
                                    <m:r>
                                      <a:rPr lang="en-US" b="0" i="1" smtClean="0">
                                        <a:latin typeface="Cambria Math"/>
                                      </a:rPr>
                                      <m:t>2</m:t>
                                    </m:r>
                                  </m:e>
                                </m:rad>
                              </m:e>
                            </m:rad>
                          </m:e>
                        </m:rad>
                      </m:num>
                      <m:den>
                        <m:r>
                          <a:rPr lang="en-US" b="0" i="1" smtClean="0">
                            <a:latin typeface="Cambria Math"/>
                          </a:rPr>
                          <m:t>2</m:t>
                        </m:r>
                      </m:den>
                    </m:f>
                  </m:oMath>
                </a14:m>
                <a:r>
                  <a:rPr lang="en-US" dirty="0" smtClean="0"/>
                  <a:t>…</a:t>
                </a:r>
                <a:endParaRPr lang="en-US" sz="2400" b="0" i="1" dirty="0" smtClean="0">
                  <a:latin typeface="Cambria Math"/>
                </a:endParaRPr>
              </a:p>
            </p:txBody>
          </p:sp>
        </mc:Choice>
        <mc:Fallback>
          <p:sp>
            <p:nvSpPr>
              <p:cNvPr id="3" name="Content Placeholder 2"/>
              <p:cNvSpPr>
                <a:spLocks noGrp="1" noRot="1" noChangeAspect="1" noMove="1" noResize="1" noEditPoints="1" noAdjustHandles="1" noChangeArrowheads="1" noChangeShapeType="1" noTextEdit="1"/>
              </p:cNvSpPr>
              <p:nvPr>
                <p:ph idx="1"/>
              </p:nvPr>
            </p:nvSpPr>
            <p:spPr>
              <a:xfrm>
                <a:off x="457200" y="1600200"/>
                <a:ext cx="8229600" cy="4876800"/>
              </a:xfrm>
              <a:blipFill rotWithShape="1">
                <a:blip r:embed="rId3"/>
                <a:stretch>
                  <a:fillRect l="-1111"/>
                </a:stretch>
              </a:blipFill>
            </p:spPr>
            <p:txBody>
              <a:bodyPr/>
              <a:lstStyle/>
              <a:p>
                <a:r>
                  <a:rPr lang="en-US">
                    <a:noFill/>
                  </a:rPr>
                  <a:t> </a:t>
                </a:r>
              </a:p>
            </p:txBody>
          </p:sp>
        </mc:Fallback>
      </mc:AlternateContent>
    </p:spTree>
    <p:extLst>
      <p:ext uri="{BB962C8B-B14F-4D97-AF65-F5344CB8AC3E}">
        <p14:creationId xmlns:p14="http://schemas.microsoft.com/office/powerpoint/2010/main" val="20707956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130</TotalTime>
  <Words>477</Words>
  <Application>Microsoft Office PowerPoint</Application>
  <PresentationFormat>On-screen Show (4:3)</PresentationFormat>
  <Paragraphs>56</Paragraphs>
  <Slides>10</Slides>
  <Notes>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Office Theme</vt:lpstr>
      <vt:lpstr>PowerPoint Presentation</vt:lpstr>
      <vt:lpstr>How many digits do you know?</vt:lpstr>
      <vt:lpstr>What is π?</vt:lpstr>
      <vt:lpstr>Let’s prove something!</vt:lpstr>
      <vt:lpstr>Theorem: 2/π=√2/2⋅√(2+√2) /2⋅√(2+√(2+√2) ) /2… </vt:lpstr>
      <vt:lpstr>Theorem: 2/π=√2/2⋅√(2+√2) /2⋅√(2+√(2+√2) ) /2… </vt:lpstr>
      <vt:lpstr>Theorem: 2/π=√2/2⋅√(2+√2) /2⋅√(2+√(2+√2) ) /2… </vt:lpstr>
      <vt:lpstr>Theorem: 2/π=√2/2⋅√(2+√2) /2⋅√(2+√(2+√2) ) /2… </vt:lpstr>
      <vt:lpstr>Theorem: 2/π=√2/2⋅√(2+√2) /2⋅√(2+√(2+√2) ) /2… </vt:lpstr>
      <vt:lpstr>Theorem: 2/π=√2/2⋅√(2+√2) /2⋅√(2+√(2+√2) ) /2… </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dc:title>
  <dc:creator>Student</dc:creator>
  <cp:lastModifiedBy>Student</cp:lastModifiedBy>
  <cp:revision>42</cp:revision>
  <dcterms:created xsi:type="dcterms:W3CDTF">2011-03-14T00:46:08Z</dcterms:created>
  <dcterms:modified xsi:type="dcterms:W3CDTF">2011-03-14T02:56:16Z</dcterms:modified>
</cp:coreProperties>
</file>